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9" r:id="rId4"/>
  </p:sldMasterIdLst>
  <p:notesMasterIdLst>
    <p:notesMasterId r:id="rId14"/>
  </p:notesMasterIdLst>
  <p:sldIdLst>
    <p:sldId id="460" r:id="rId5"/>
    <p:sldId id="461" r:id="rId6"/>
    <p:sldId id="462" r:id="rId7"/>
    <p:sldId id="463" r:id="rId8"/>
    <p:sldId id="464" r:id="rId9"/>
    <p:sldId id="470" r:id="rId10"/>
    <p:sldId id="471" r:id="rId11"/>
    <p:sldId id="468" r:id="rId12"/>
    <p:sldId id="403"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range" id="{3DF31241-BB9C-3C4D-9D28-95F31B2A680B}">
          <p14:sldIdLst>
            <p14:sldId id="460"/>
            <p14:sldId id="461"/>
            <p14:sldId id="462"/>
            <p14:sldId id="463"/>
            <p14:sldId id="464"/>
            <p14:sldId id="470"/>
            <p14:sldId id="471"/>
            <p14:sldId id="468"/>
            <p14:sldId id="403"/>
          </p14:sldIdLst>
        </p14:section>
      </p14:sectionLst>
    </p:ext>
    <p:ext uri="{EFAFB233-063F-42B5-8137-9DF3F51BA10A}">
      <p15:sldGuideLst xmlns:p15="http://schemas.microsoft.com/office/powerpoint/2012/main">
        <p15:guide id="1" orient="horz" pos="641" userDrawn="1">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86" userDrawn="1">
          <p15:clr>
            <a:srgbClr val="A4A3A4"/>
          </p15:clr>
        </p15:guide>
        <p15:guide id="13" pos="2883">
          <p15:clr>
            <a:srgbClr val="A4A3A4"/>
          </p15:clr>
        </p15:guide>
        <p15:guide id="14" pos="2519">
          <p15:clr>
            <a:srgbClr val="A4A3A4"/>
          </p15:clr>
        </p15:guide>
        <p15:guide id="15" pos="4790">
          <p15:clr>
            <a:srgbClr val="A4A3A4"/>
          </p15:clr>
        </p15:guide>
        <p15:guide id="16" pos="2477" userDrawn="1">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Jenn Cooley" initials="JC"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5025"/>
    <a:srgbClr val="F58536"/>
    <a:srgbClr val="9D5125"/>
    <a:srgbClr val="F58535"/>
    <a:srgbClr val="292929"/>
    <a:srgbClr val="F58534"/>
    <a:srgbClr val="3366FF"/>
    <a:srgbClr val="0000FF"/>
    <a:srgbClr val="505153"/>
    <a:srgbClr val="595A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94" autoAdjust="0"/>
    <p:restoredTop sz="96201" autoAdjust="0"/>
  </p:normalViewPr>
  <p:slideViewPr>
    <p:cSldViewPr snapToGrid="0" showGuides="1">
      <p:cViewPr varScale="1">
        <p:scale>
          <a:sx n="166" d="100"/>
          <a:sy n="166" d="100"/>
        </p:scale>
        <p:origin x="200" y="328"/>
      </p:cViewPr>
      <p:guideLst>
        <p:guide orient="horz" pos="641"/>
        <p:guide orient="horz" pos="2898"/>
        <p:guide orient="horz" pos="2412"/>
        <p:guide orient="horz" pos="3196"/>
        <p:guide orient="horz" pos="1350"/>
        <p:guide orient="horz" pos="1378"/>
        <p:guide orient="horz" pos="2078"/>
        <p:guide orient="horz" pos="125"/>
        <p:guide orient="horz" pos="2106"/>
        <p:guide orient="horz" pos="2859"/>
        <p:guide pos="960"/>
        <p:guide pos="1786"/>
        <p:guide pos="2883"/>
        <p:guide pos="2519"/>
        <p:guide pos="4790"/>
        <p:guide pos="247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91439" cy="91439"/>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microsoft.com/office/2015/10/relationships/revisionInfo" Target="revisionInfo.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notesMaster" Target="notesMasters/notesMaster1.xml"/><Relationship Id="rId15" Type="http://schemas.openxmlformats.org/officeDocument/2006/relationships/commentAuthors" Target="commentAuthors.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11/22/17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s://www.projectcalico.or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1215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262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05638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sz="1200" u="sng">
                <a:solidFill>
                  <a:srgbClr val="0366D6"/>
                </a:solidFill>
                <a:highlight>
                  <a:srgbClr val="FFFFFF"/>
                </a:highlight>
                <a:hlinkClick r:id="rId3"/>
              </a:rPr>
              <a:t>Calico</a:t>
            </a:r>
            <a:r>
              <a:rPr lang="en" sz="1200">
                <a:solidFill>
                  <a:srgbClr val="24292E"/>
                </a:solidFill>
                <a:highlight>
                  <a:srgbClr val="FFFFFF"/>
                </a:highlight>
              </a:rPr>
              <a:t> is an open-source plugin that allows for fine-grained network policy enforcement, ensuring that traffic within your Kubernetes cluster can only flow in the direction that you specify. As an example, if we take a scenario where Kubernetes namespaces are used opt enforce boundaries between products, or even enforce boundaries between different environments (e.g. development vs production), network policies can be configured to ensure no unauthorized network traffic is allowed beyond its boundary. Think of it as being similar to applying Security Groups in the AWS world.</a:t>
            </a:r>
          </a:p>
        </p:txBody>
      </p:sp>
    </p:spTree>
    <p:extLst>
      <p:ext uri="{BB962C8B-B14F-4D97-AF65-F5344CB8AC3E}">
        <p14:creationId xmlns:p14="http://schemas.microsoft.com/office/powerpoint/2010/main" val="1398746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solidFill>
                  <a:schemeClr val="bg1"/>
                </a:solidFill>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6 Content Graphics Orange">
    <p:spTree>
      <p:nvGrpSpPr>
        <p:cNvPr id="1" name=""/>
        <p:cNvGrpSpPr/>
        <p:nvPr/>
      </p:nvGrpSpPr>
      <p:grpSpPr>
        <a:xfrm>
          <a:off x="0" y="0"/>
          <a:ext cx="0" cy="0"/>
          <a:chOff x="0" y="0"/>
          <a:chExt cx="0" cy="0"/>
        </a:xfrm>
      </p:grpSpPr>
      <p:sp>
        <p:nvSpPr>
          <p:cNvPr id="2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6" name="Picture Placeholder 5"/>
          <p:cNvSpPr>
            <a:spLocks noGrp="1"/>
          </p:cNvSpPr>
          <p:nvPr>
            <p:ph type="pic" sz="quarter" idx="14"/>
          </p:nvPr>
        </p:nvSpPr>
        <p:spPr>
          <a:xfrm>
            <a:off x="478133" y="2928327"/>
            <a:ext cx="2417999" cy="1065358"/>
          </a:xfrm>
        </p:spPr>
        <p:txBody>
          <a:bodyPr/>
          <a:lstStyle>
            <a:lvl1pPr>
              <a:defRPr sz="1200"/>
            </a:lvl1pPr>
          </a:lstStyle>
          <a:p>
            <a:endParaRPr lang="en-US" dirty="0"/>
          </a:p>
        </p:txBody>
      </p:sp>
      <p:sp>
        <p:nvSpPr>
          <p:cNvPr id="13" name="Picture Placeholder 5"/>
          <p:cNvSpPr>
            <a:spLocks noGrp="1"/>
          </p:cNvSpPr>
          <p:nvPr>
            <p:ph type="pic" sz="quarter" idx="15"/>
          </p:nvPr>
        </p:nvSpPr>
        <p:spPr>
          <a:xfrm>
            <a:off x="3365658" y="2928327"/>
            <a:ext cx="2417342" cy="1065358"/>
          </a:xfrm>
        </p:spPr>
        <p:txBody>
          <a:bodyPr/>
          <a:lstStyle>
            <a:lvl1pPr>
              <a:defRPr sz="1200"/>
            </a:lvl1pPr>
          </a:lstStyle>
          <a:p>
            <a:endParaRPr lang="en-US"/>
          </a:p>
        </p:txBody>
      </p:sp>
      <p:sp>
        <p:nvSpPr>
          <p:cNvPr id="14" name="Picture Placeholder 5"/>
          <p:cNvSpPr>
            <a:spLocks noGrp="1"/>
          </p:cNvSpPr>
          <p:nvPr>
            <p:ph type="pic" sz="quarter" idx="16"/>
          </p:nvPr>
        </p:nvSpPr>
        <p:spPr>
          <a:xfrm>
            <a:off x="6252526" y="2928327"/>
            <a:ext cx="2417342" cy="1065358"/>
          </a:xfrm>
        </p:spPr>
        <p:txBody>
          <a:bodyPr/>
          <a:lstStyle>
            <a:lvl1pPr>
              <a:defRPr sz="1200"/>
            </a:lvl1pPr>
          </a:lstStyle>
          <a:p>
            <a:endParaRPr lang="en-US" dirty="0"/>
          </a:p>
        </p:txBody>
      </p:sp>
      <p:sp>
        <p:nvSpPr>
          <p:cNvPr id="22" name="Picture Placeholder 5"/>
          <p:cNvSpPr>
            <a:spLocks noGrp="1"/>
          </p:cNvSpPr>
          <p:nvPr>
            <p:ph type="pic" sz="quarter" idx="21"/>
          </p:nvPr>
        </p:nvSpPr>
        <p:spPr>
          <a:xfrm>
            <a:off x="478133" y="1319129"/>
            <a:ext cx="2417999" cy="1063855"/>
          </a:xfrm>
        </p:spPr>
        <p:txBody>
          <a:bodyPr/>
          <a:lstStyle>
            <a:lvl1pPr>
              <a:defRPr sz="1200"/>
            </a:lvl1pPr>
          </a:lstStyle>
          <a:p>
            <a:endParaRPr lang="en-US" dirty="0"/>
          </a:p>
        </p:txBody>
      </p:sp>
      <p:sp>
        <p:nvSpPr>
          <p:cNvPr id="23" name="Picture Placeholder 5"/>
          <p:cNvSpPr>
            <a:spLocks noGrp="1"/>
          </p:cNvSpPr>
          <p:nvPr>
            <p:ph type="pic" sz="quarter" idx="22"/>
          </p:nvPr>
        </p:nvSpPr>
        <p:spPr>
          <a:xfrm>
            <a:off x="3365658" y="1319129"/>
            <a:ext cx="2417342" cy="1063855"/>
          </a:xfrm>
        </p:spPr>
        <p:txBody>
          <a:bodyPr/>
          <a:lstStyle>
            <a:lvl1pPr>
              <a:defRPr sz="1200"/>
            </a:lvl1pPr>
          </a:lstStyle>
          <a:p>
            <a:endParaRPr lang="en-US" dirty="0"/>
          </a:p>
        </p:txBody>
      </p:sp>
      <p:sp>
        <p:nvSpPr>
          <p:cNvPr id="24" name="Picture Placeholder 5"/>
          <p:cNvSpPr>
            <a:spLocks noGrp="1"/>
          </p:cNvSpPr>
          <p:nvPr>
            <p:ph type="pic" sz="quarter" idx="23"/>
          </p:nvPr>
        </p:nvSpPr>
        <p:spPr>
          <a:xfrm>
            <a:off x="6252526" y="1319129"/>
            <a:ext cx="2417342" cy="1063855"/>
          </a:xfrm>
        </p:spPr>
        <p:txBody>
          <a:bodyPr/>
          <a:lstStyle>
            <a:lvl1pPr>
              <a:defRPr sz="1200"/>
            </a:lvl1pPr>
          </a:lstStyle>
          <a:p>
            <a:endParaRPr lang="en-US" dirty="0"/>
          </a:p>
        </p:txBody>
      </p:sp>
      <p:sp>
        <p:nvSpPr>
          <p:cNvPr id="7" name="Content Placeholder 6"/>
          <p:cNvSpPr>
            <a:spLocks noGrp="1"/>
          </p:cNvSpPr>
          <p:nvPr>
            <p:ph sz="quarter" idx="10" hasCustomPrompt="1"/>
          </p:nvPr>
        </p:nvSpPr>
        <p:spPr>
          <a:xfrm>
            <a:off x="374922"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3253181"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6131439"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9" name="Content Placeholder 6"/>
          <p:cNvSpPr>
            <a:spLocks noGrp="1"/>
          </p:cNvSpPr>
          <p:nvPr>
            <p:ph sz="quarter" idx="18" hasCustomPrompt="1"/>
          </p:nvPr>
        </p:nvSpPr>
        <p:spPr>
          <a:xfrm>
            <a:off x="374922"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0" name="Content Placeholder 6"/>
          <p:cNvSpPr>
            <a:spLocks noGrp="1"/>
          </p:cNvSpPr>
          <p:nvPr>
            <p:ph sz="quarter" idx="19" hasCustomPrompt="1"/>
          </p:nvPr>
        </p:nvSpPr>
        <p:spPr>
          <a:xfrm>
            <a:off x="3253181"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1" name="Content Placeholder 6"/>
          <p:cNvSpPr>
            <a:spLocks noGrp="1"/>
          </p:cNvSpPr>
          <p:nvPr>
            <p:ph sz="quarter" idx="20" hasCustomPrompt="1"/>
          </p:nvPr>
        </p:nvSpPr>
        <p:spPr>
          <a:xfrm>
            <a:off x="6131439"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Snippe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56615" y="978196"/>
            <a:ext cx="8449055" cy="3232560"/>
          </a:xfrm>
        </p:spPr>
        <p:txBody>
          <a:bodyPr/>
          <a:lstStyle>
            <a:lvl1pPr>
              <a:defRPr sz="900" b="0" i="0" spc="0" baseline="0">
                <a:solidFill>
                  <a:schemeClr val="accent2"/>
                </a:solidFill>
                <a:latin typeface="Lucida Console" charset="0"/>
                <a:ea typeface="Lucida Console" charset="0"/>
                <a:cs typeface="Lucida Console" charset="0"/>
              </a:defRPr>
            </a:lvl1pPr>
            <a:lvl2pPr>
              <a:defRPr sz="1200" b="0" i="0" spc="0" baseline="0">
                <a:latin typeface="Lucida Console" charset="0"/>
                <a:ea typeface="Lucida Console" charset="0"/>
                <a:cs typeface="Lucida Console" charset="0"/>
              </a:defRPr>
            </a:lvl2pPr>
            <a:lvl3pPr>
              <a:defRPr sz="1200" b="0" i="0" spc="0" baseline="0">
                <a:latin typeface="Lucida Console" charset="0"/>
                <a:ea typeface="Lucida Console" charset="0"/>
                <a:cs typeface="Lucida Console" charset="0"/>
              </a:defRPr>
            </a:lvl3pPr>
            <a:lvl4pPr>
              <a:defRPr sz="1200" b="0" i="0" spc="0" baseline="0">
                <a:latin typeface="Lucida Console" charset="0"/>
                <a:ea typeface="Lucida Console" charset="0"/>
                <a:cs typeface="Lucida Console" charset="0"/>
              </a:defRPr>
            </a:lvl4pPr>
            <a:lvl5pPr>
              <a:defRPr sz="12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1"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Orang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Invent Title Slide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9390" y="1633258"/>
            <a:ext cx="3188181" cy="657205"/>
          </a:xfrm>
          <a:prstGeom prst="rect">
            <a:avLst/>
          </a:prstGeom>
        </p:spPr>
      </p:pic>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solidFill>
                  <a:schemeClr val="bg1"/>
                </a:solidFill>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Orange">
    <p:spTree>
      <p:nvGrpSpPr>
        <p:cNvPr id="1" name=""/>
        <p:cNvGrpSpPr/>
        <p:nvPr/>
      </p:nvGrpSpPr>
      <p:grpSpPr>
        <a:xfrm>
          <a:off x="0" y="0"/>
          <a:ext cx="0" cy="0"/>
          <a:chOff x="0" y="0"/>
          <a:chExt cx="0" cy="0"/>
        </a:xfrm>
      </p:grpSpPr>
      <p:sp>
        <p:nvSpPr>
          <p:cNvPr id="1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3" y="1351892"/>
            <a:ext cx="4171300"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8" y="1351892"/>
            <a:ext cx="4213492"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hasCustomPrompt="1"/>
          </p:nvPr>
        </p:nvSpPr>
        <p:spPr>
          <a:xfrm>
            <a:off x="4592177" y="978195"/>
            <a:ext cx="4213493"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1" name="Content Placeholder 5"/>
          <p:cNvSpPr>
            <a:spLocks noGrp="1"/>
          </p:cNvSpPr>
          <p:nvPr>
            <p:ph sz="quarter" idx="13" hasCustomPrompt="1"/>
          </p:nvPr>
        </p:nvSpPr>
        <p:spPr>
          <a:xfrm>
            <a:off x="356614" y="978195"/>
            <a:ext cx="4171299"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3"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3 Content Orange">
    <p:spTree>
      <p:nvGrpSpPr>
        <p:cNvPr id="1" name=""/>
        <p:cNvGrpSpPr/>
        <p:nvPr/>
      </p:nvGrpSpPr>
      <p:grpSpPr>
        <a:xfrm>
          <a:off x="0" y="0"/>
          <a:ext cx="0" cy="0"/>
          <a:chOff x="0" y="0"/>
          <a:chExt cx="0" cy="0"/>
        </a:xfrm>
      </p:grpSpPr>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3195827"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p:cNvSpPr>
            <a:spLocks noGrp="1"/>
          </p:cNvSpPr>
          <p:nvPr>
            <p:ph sz="quarter" idx="12"/>
          </p:nvPr>
        </p:nvSpPr>
        <p:spPr>
          <a:xfrm>
            <a:off x="6035039"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4 Content Graphics Orange">
    <p:spTree>
      <p:nvGrpSpPr>
        <p:cNvPr id="1" name=""/>
        <p:cNvGrpSpPr/>
        <p:nvPr/>
      </p:nvGrpSpPr>
      <p:grpSpPr>
        <a:xfrm>
          <a:off x="0" y="0"/>
          <a:ext cx="0" cy="0"/>
          <a:chOff x="0" y="0"/>
          <a:chExt cx="0" cy="0"/>
        </a:xfrm>
      </p:grpSpPr>
      <p:sp>
        <p:nvSpPr>
          <p:cNvPr id="1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67903" y="3611348"/>
            <a:ext cx="1946319"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2512605"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4658660"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9" name="Content Placeholder 6"/>
          <p:cNvSpPr>
            <a:spLocks noGrp="1"/>
          </p:cNvSpPr>
          <p:nvPr>
            <p:ph sz="quarter" idx="13" hasCustomPrompt="1"/>
          </p:nvPr>
        </p:nvSpPr>
        <p:spPr>
          <a:xfrm>
            <a:off x="6804716"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6" name="Picture Placeholder 5"/>
          <p:cNvSpPr>
            <a:spLocks noGrp="1"/>
          </p:cNvSpPr>
          <p:nvPr>
            <p:ph type="pic" sz="quarter" idx="14"/>
          </p:nvPr>
        </p:nvSpPr>
        <p:spPr>
          <a:xfrm>
            <a:off x="463149" y="1648208"/>
            <a:ext cx="1746504" cy="1746504"/>
          </a:xfrm>
        </p:spPr>
        <p:txBody>
          <a:bodyPr/>
          <a:lstStyle>
            <a:lvl1pPr>
              <a:defRPr sz="1800"/>
            </a:lvl1pPr>
          </a:lstStyle>
          <a:p>
            <a:endParaRPr lang="en-US" dirty="0"/>
          </a:p>
        </p:txBody>
      </p:sp>
      <p:sp>
        <p:nvSpPr>
          <p:cNvPr id="13" name="Picture Placeholder 5"/>
          <p:cNvSpPr>
            <a:spLocks noGrp="1" noChangeAspect="1"/>
          </p:cNvSpPr>
          <p:nvPr>
            <p:ph type="pic" sz="quarter" idx="15"/>
          </p:nvPr>
        </p:nvSpPr>
        <p:spPr>
          <a:xfrm>
            <a:off x="2614635" y="1648208"/>
            <a:ext cx="1746504" cy="1746504"/>
          </a:xfrm>
        </p:spPr>
        <p:txBody>
          <a:bodyPr/>
          <a:lstStyle>
            <a:lvl1pPr>
              <a:defRPr sz="1800"/>
            </a:lvl1pPr>
          </a:lstStyle>
          <a:p>
            <a:endParaRPr lang="en-US" dirty="0"/>
          </a:p>
        </p:txBody>
      </p:sp>
      <p:sp>
        <p:nvSpPr>
          <p:cNvPr id="14" name="Picture Placeholder 5"/>
          <p:cNvSpPr>
            <a:spLocks noGrp="1" noChangeAspect="1"/>
          </p:cNvSpPr>
          <p:nvPr>
            <p:ph type="pic" sz="quarter" idx="16"/>
          </p:nvPr>
        </p:nvSpPr>
        <p:spPr>
          <a:xfrm>
            <a:off x="4766121" y="1648208"/>
            <a:ext cx="1746504" cy="1746504"/>
          </a:xfrm>
        </p:spPr>
        <p:txBody>
          <a:bodyPr/>
          <a:lstStyle>
            <a:lvl1pPr>
              <a:defRPr sz="1800"/>
            </a:lvl1pPr>
          </a:lstStyle>
          <a:p>
            <a:endParaRPr lang="en-US"/>
          </a:p>
        </p:txBody>
      </p:sp>
      <p:sp>
        <p:nvSpPr>
          <p:cNvPr id="15" name="Picture Placeholder 5"/>
          <p:cNvSpPr>
            <a:spLocks noGrp="1" noChangeAspect="1"/>
          </p:cNvSpPr>
          <p:nvPr>
            <p:ph type="pic" sz="quarter" idx="17"/>
          </p:nvPr>
        </p:nvSpPr>
        <p:spPr>
          <a:xfrm>
            <a:off x="6917606" y="1648208"/>
            <a:ext cx="1746504" cy="1746504"/>
          </a:xfrm>
        </p:spPr>
        <p:txBody>
          <a:bodyPr/>
          <a:lstStyle>
            <a:lvl1pPr>
              <a:defRPr sz="1800"/>
            </a:lvl1pPr>
          </a:lstStyle>
          <a:p>
            <a:endParaRPr lang="en-US"/>
          </a:p>
        </p:txBody>
      </p:sp>
      <p:sp>
        <p:nvSpPr>
          <p:cNvPr id="17"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0592" y="152082"/>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1847640"/>
      </p:ext>
    </p:extLst>
  </p:cSld>
  <p:clrMap bg1="lt1" tx1="dk1" bg2="lt2" tx2="dk2" accent1="accent1" accent2="accent2" accent3="accent3" accent4="accent4" accent5="accent5" accent6="accent6" hlink="hlink" folHlink="folHlink"/>
  <p:sldLayoutIdLst>
    <p:sldLayoutId id="2147483853" r:id="rId1"/>
    <p:sldLayoutId id="2147483858" r:id="rId2"/>
    <p:sldLayoutId id="2147483893"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03" r:id="rId13"/>
    <p:sldLayoutId id="2147483980" r:id="rId14"/>
  </p:sldLayoutIdLst>
  <p:transition>
    <p:fade/>
  </p:transition>
  <p:txStyles>
    <p:title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96" userDrawn="1">
          <p15:clr>
            <a:srgbClr val="F26B43"/>
          </p15:clr>
        </p15:guide>
        <p15:guide id="2" pos="225" userDrawn="1">
          <p15:clr>
            <a:srgbClr val="F26B43"/>
          </p15:clr>
        </p15:guide>
        <p15:guide id="3" orient="horz" pos="617" userDrawn="1">
          <p15:clr>
            <a:srgbClr val="F26B43"/>
          </p15:clr>
        </p15:guide>
        <p15:guide id="4" orient="horz" pos="515" userDrawn="1">
          <p15:clr>
            <a:srgbClr val="F26B43"/>
          </p15:clr>
        </p15:guide>
        <p15:guide id="5" orient="horz" pos="219" userDrawn="1">
          <p15:clr>
            <a:srgbClr val="F26B43"/>
          </p15:clr>
        </p15:guide>
        <p15:guide id="6" pos="554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tiff"/><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tif"/><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lvl="0"/>
            <a:r>
              <a:rPr lang="en-US" sz="2400" dirty="0">
                <a:gradFill>
                  <a:gsLst>
                    <a:gs pos="50000">
                      <a:schemeClr val="bg1"/>
                    </a:gs>
                    <a:gs pos="65000">
                      <a:schemeClr val="bg1"/>
                    </a:gs>
                  </a:gsLst>
                  <a:lin ang="5400000" scaled="1"/>
                </a:gradFill>
              </a:rPr>
              <a:t>CON213: Hands-on Kubernetes on AWS</a:t>
            </a:r>
          </a:p>
        </p:txBody>
      </p:sp>
      <p:sp>
        <p:nvSpPr>
          <p:cNvPr id="3" name="Text Placeholder 2"/>
          <p:cNvSpPr>
            <a:spLocks noGrp="1"/>
          </p:cNvSpPr>
          <p:nvPr>
            <p:ph type="body" sz="quarter" idx="12"/>
          </p:nvPr>
        </p:nvSpPr>
        <p:spPr/>
        <p:txBody>
          <a:bodyPr/>
          <a:lstStyle/>
          <a:p>
            <a:r>
              <a:rPr lang="en-US" dirty="0">
                <a:gradFill>
                  <a:gsLst>
                    <a:gs pos="50000">
                      <a:schemeClr val="bg1"/>
                    </a:gs>
                    <a:gs pos="65000">
                      <a:schemeClr val="bg1"/>
                    </a:gs>
                  </a:gsLst>
                  <a:lin ang="5400000" scaled="1"/>
                </a:gradFill>
              </a:rPr>
              <a:t>github.com/</a:t>
            </a:r>
            <a:r>
              <a:rPr lang="en-US" dirty="0" err="1">
                <a:gradFill>
                  <a:gsLst>
                    <a:gs pos="50000">
                      <a:schemeClr val="bg1"/>
                    </a:gs>
                    <a:gs pos="65000">
                      <a:schemeClr val="bg1"/>
                    </a:gs>
                  </a:gsLst>
                  <a:lin ang="5400000" scaled="1"/>
                </a:gradFill>
              </a:rPr>
              <a:t>arun-gupta</a:t>
            </a:r>
            <a:r>
              <a:rPr lang="en-US" dirty="0">
                <a:gradFill>
                  <a:gsLst>
                    <a:gs pos="50000">
                      <a:schemeClr val="bg1"/>
                    </a:gs>
                    <a:gs pos="65000">
                      <a:schemeClr val="bg1"/>
                    </a:gs>
                  </a:gsLst>
                  <a:lin ang="5400000" scaled="1"/>
                </a:gradFill>
              </a:rPr>
              <a:t>/</a:t>
            </a:r>
            <a:r>
              <a:rPr lang="en-US" dirty="0" err="1">
                <a:gradFill>
                  <a:gsLst>
                    <a:gs pos="50000">
                      <a:schemeClr val="bg1"/>
                    </a:gs>
                    <a:gs pos="65000">
                      <a:schemeClr val="bg1"/>
                    </a:gs>
                  </a:gsLst>
                  <a:lin ang="5400000" scaled="1"/>
                </a:gradFill>
              </a:rPr>
              <a:t>kubernetes</a:t>
            </a:r>
            <a:r>
              <a:rPr lang="en-US" dirty="0">
                <a:gradFill>
                  <a:gsLst>
                    <a:gs pos="50000">
                      <a:schemeClr val="bg1"/>
                    </a:gs>
                    <a:gs pos="65000">
                      <a:schemeClr val="bg1"/>
                    </a:gs>
                  </a:gsLst>
                  <a:lin ang="5400000" scaled="1"/>
                </a:gradFill>
              </a:rPr>
              <a:t>-</a:t>
            </a:r>
            <a:r>
              <a:rPr lang="en-US" dirty="0" err="1">
                <a:gradFill>
                  <a:gsLst>
                    <a:gs pos="50000">
                      <a:schemeClr val="bg1"/>
                    </a:gs>
                    <a:gs pos="65000">
                      <a:schemeClr val="bg1"/>
                    </a:gs>
                  </a:gsLst>
                  <a:lin ang="5400000" scaled="1"/>
                </a:gradFill>
              </a:rPr>
              <a:t>aws</a:t>
            </a:r>
            <a:r>
              <a:rPr lang="en-US" dirty="0">
                <a:gradFill>
                  <a:gsLst>
                    <a:gs pos="50000">
                      <a:schemeClr val="bg1"/>
                    </a:gs>
                    <a:gs pos="65000">
                      <a:schemeClr val="bg1"/>
                    </a:gs>
                  </a:gsLst>
                  <a:lin ang="5400000" scaled="1"/>
                </a:gradFill>
              </a:rPr>
              <a:t>-workshop</a:t>
            </a:r>
            <a:endParaRPr lang="en" dirty="0">
              <a:gradFill>
                <a:gsLst>
                  <a:gs pos="50000">
                    <a:schemeClr val="bg1"/>
                  </a:gs>
                  <a:gs pos="65000">
                    <a:schemeClr val="bg1"/>
                  </a:gs>
                </a:gsLst>
                <a:lin ang="5400000" scaled="1"/>
              </a:gradFill>
            </a:endParaRPr>
          </a:p>
          <a:p>
            <a:endParaRPr lang="en-US" dirty="0"/>
          </a:p>
        </p:txBody>
      </p:sp>
    </p:spTree>
    <p:extLst>
      <p:ext uri="{BB962C8B-B14F-4D97-AF65-F5344CB8AC3E}">
        <p14:creationId xmlns:p14="http://schemas.microsoft.com/office/powerpoint/2010/main" val="182586105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grpSp>
        <p:nvGrpSpPr>
          <p:cNvPr id="4" name="Group 3">
            <a:extLst>
              <a:ext uri="{FF2B5EF4-FFF2-40B4-BE49-F238E27FC236}">
                <a16:creationId xmlns:a16="http://schemas.microsoft.com/office/drawing/2014/main" xmlns="" id="{777C4A42-BEE5-4EC5-9DAC-4A8FE598ACDB}"/>
              </a:ext>
            </a:extLst>
          </p:cNvPr>
          <p:cNvGrpSpPr/>
          <p:nvPr/>
        </p:nvGrpSpPr>
        <p:grpSpPr>
          <a:xfrm>
            <a:off x="1077136" y="1304845"/>
            <a:ext cx="6989729" cy="2183132"/>
            <a:chOff x="649119" y="1298810"/>
            <a:chExt cx="6989729" cy="2183132"/>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19" y="1298810"/>
              <a:ext cx="2250650" cy="2183132"/>
            </a:xfrm>
            <a:prstGeom prst="rect">
              <a:avLst/>
            </a:prstGeom>
          </p:spPr>
        </p:pic>
        <p:pic>
          <p:nvPicPr>
            <p:cNvPr id="7" name="Picture 6"/>
            <p:cNvPicPr>
              <a:picLocks noChangeAspect="1"/>
            </p:cNvPicPr>
            <p:nvPr/>
          </p:nvPicPr>
          <p:blipFill rotWithShape="1">
            <a:blip r:embed="rId4"/>
            <a:srcRect l="22266" t="18303" r="23008" b="18527"/>
            <a:stretch/>
          </p:blipFill>
          <p:spPr>
            <a:xfrm>
              <a:off x="4614977" y="1474150"/>
              <a:ext cx="3023871" cy="1832453"/>
            </a:xfrm>
            <a:prstGeom prst="rect">
              <a:avLst/>
            </a:prstGeom>
          </p:spPr>
        </p:pic>
      </p:grpSp>
    </p:spTree>
    <p:extLst>
      <p:ext uri="{BB962C8B-B14F-4D97-AF65-F5344CB8AC3E}">
        <p14:creationId xmlns:p14="http://schemas.microsoft.com/office/powerpoint/2010/main" val="83384967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39F3BE1-C77A-4C4C-A96D-757803540691}"/>
              </a:ext>
            </a:extLst>
          </p:cNvPr>
          <p:cNvSpPr>
            <a:spLocks noGrp="1"/>
          </p:cNvSpPr>
          <p:nvPr>
            <p:ph type="title"/>
          </p:nvPr>
        </p:nvSpPr>
        <p:spPr/>
        <p:txBody>
          <a:bodyPr/>
          <a:lstStyle/>
          <a:p>
            <a:r>
              <a:rPr lang="en-US" dirty="0"/>
              <a:t>What is Kubernetes?</a:t>
            </a:r>
          </a:p>
        </p:txBody>
      </p:sp>
      <p:sp>
        <p:nvSpPr>
          <p:cNvPr id="5" name="Shape 159">
            <a:extLst>
              <a:ext uri="{FF2B5EF4-FFF2-40B4-BE49-F238E27FC236}">
                <a16:creationId xmlns:a16="http://schemas.microsoft.com/office/drawing/2014/main" xmlns="" id="{04E7F903-24AE-49EC-B17B-A12FFC8D0390}"/>
              </a:ext>
            </a:extLst>
          </p:cNvPr>
          <p:cNvSpPr txBox="1">
            <a:spLocks/>
          </p:cNvSpPr>
          <p:nvPr/>
        </p:nvSpPr>
        <p:spPr>
          <a:xfrm>
            <a:off x="356615" y="1360413"/>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Ancient Greek word for “helmsman”</a:t>
            </a:r>
          </a:p>
        </p:txBody>
      </p:sp>
      <p:cxnSp>
        <p:nvCxnSpPr>
          <p:cNvPr id="6" name="Straight Connector 5">
            <a:extLst>
              <a:ext uri="{FF2B5EF4-FFF2-40B4-BE49-F238E27FC236}">
                <a16:creationId xmlns:a16="http://schemas.microsoft.com/office/drawing/2014/main" xmlns="" id="{32982840-8E17-42A8-A870-3DDF1C3D5E60}"/>
              </a:ext>
            </a:extLst>
          </p:cNvPr>
          <p:cNvCxnSpPr>
            <a:cxnSpLocks/>
          </p:cNvCxnSpPr>
          <p:nvPr/>
        </p:nvCxnSpPr>
        <p:spPr>
          <a:xfrm>
            <a:off x="457199" y="1870734"/>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A1579985-3B5C-4F1D-85BA-349164A38CFE}"/>
              </a:ext>
            </a:extLst>
          </p:cNvPr>
          <p:cNvCxnSpPr>
            <a:cxnSpLocks/>
          </p:cNvCxnSpPr>
          <p:nvPr/>
        </p:nvCxnSpPr>
        <p:spPr>
          <a:xfrm>
            <a:off x="457199" y="281956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a16="http://schemas.microsoft.com/office/drawing/2014/main" xmlns="" id="{7BF17AA9-9F9C-4B2E-B8C0-E5C1902E69E8}"/>
              </a:ext>
            </a:extLst>
          </p:cNvPr>
          <p:cNvSpPr txBox="1">
            <a:spLocks/>
          </p:cNvSpPr>
          <p:nvPr/>
        </p:nvSpPr>
        <p:spPr>
          <a:xfrm>
            <a:off x="356615" y="3022105"/>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 Cloud Native Computing Foundation (CNCF) project</a:t>
            </a:r>
          </a:p>
        </p:txBody>
      </p:sp>
      <p:sp>
        <p:nvSpPr>
          <p:cNvPr id="9" name="Shape 159">
            <a:extLst>
              <a:ext uri="{FF2B5EF4-FFF2-40B4-BE49-F238E27FC236}">
                <a16:creationId xmlns:a16="http://schemas.microsoft.com/office/drawing/2014/main" xmlns="" id="{74DA46EC-0843-4AF4-B492-2FDA1BE03D1D}"/>
              </a:ext>
            </a:extLst>
          </p:cNvPr>
          <p:cNvSpPr txBox="1">
            <a:spLocks/>
          </p:cNvSpPr>
          <p:nvPr/>
        </p:nvSpPr>
        <p:spPr>
          <a:xfrm>
            <a:off x="356615" y="2073278"/>
            <a:ext cx="8449055" cy="543739"/>
          </a:xfrm>
          <a:prstGeom prst="rect">
            <a:avLst/>
          </a:prstGeom>
        </p:spPr>
        <p:txBody>
          <a:bodyPr vert="horz" lIns="91440" tIns="45720" rIns="91440" bIns="45720" rtlCol="0">
            <a:spAutoFit/>
          </a:bodyPr>
          <a:lstStyle>
            <a:defPPr>
              <a:defRPr lang="en-US"/>
            </a:defPPr>
            <a:lvl1pPr marL="0" indent="0" defTabSz="457200" eaLnBrk="1" latinLnBrk="0" hangingPunct="1">
              <a:spcBef>
                <a:spcPts val="2400"/>
              </a:spcBef>
              <a:buSzPct val="100000"/>
              <a:buFontTx/>
              <a:defRPr kern="1200" spc="50" baseline="0">
                <a:gradFill>
                  <a:gsLst>
                    <a:gs pos="70787">
                      <a:schemeClr val="tx1"/>
                    </a:gs>
                    <a:gs pos="45506">
                      <a:schemeClr val="tx1"/>
                    </a:gs>
                  </a:gsLst>
                  <a:lin ang="5400000" scaled="1"/>
                </a:gradFill>
                <a:latin typeface="Amazon Ember" charset="0"/>
                <a:ea typeface="Amazon Ember" charset="0"/>
                <a:cs typeface="Amazon Ember" charset="0"/>
              </a:defRPr>
            </a:lvl1pPr>
            <a:lvl2pPr marL="173038" indent="-173038" defTabSz="457200" eaLnBrk="1" latinLnBrk="0" hangingPunct="1">
              <a:spcBef>
                <a:spcPts val="400"/>
              </a:spcBef>
              <a:buSzPct val="100000"/>
              <a:buFont typeface="Arial"/>
              <a:buChar char="•"/>
              <a:defRPr sz="1200" kern="1200" spc="50" baseline="0">
                <a:gradFill>
                  <a:gsLst>
                    <a:gs pos="70787">
                      <a:schemeClr val="tx1"/>
                    </a:gs>
                    <a:gs pos="45506">
                      <a:schemeClr val="tx1"/>
                    </a:gs>
                  </a:gsLst>
                  <a:lin ang="5400000" scaled="1"/>
                </a:gradFill>
                <a:latin typeface="Amazon Ember" charset="0"/>
                <a:ea typeface="Amazon Ember" charset="0"/>
                <a:cs typeface="Amazon Ember" charset="0"/>
              </a:defRPr>
            </a:lvl2pPr>
            <a:lvl3pPr marL="11430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3pPr>
            <a:lvl4pPr marL="16002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4pPr>
            <a:lvl5pPr marL="2057400" indent="-228600" defTabSz="457200" eaLnBrk="1" latinLnBrk="0" hangingPunct="1">
              <a:spcBef>
                <a:spcPct val="20000"/>
              </a:spcBef>
              <a:buFont typeface="Arial"/>
              <a:buChar char="»"/>
              <a:defRPr sz="1200" kern="1200" spc="50" baseline="0">
                <a:solidFill>
                  <a:schemeClr val="tx1"/>
                </a:solidFill>
                <a:latin typeface="Amazon Ember" charset="0"/>
                <a:ea typeface="Amazon Ember" charset="0"/>
                <a:cs typeface="Amazon Ember" charset="0"/>
              </a:defRPr>
            </a:lvl5pPr>
            <a:lvl6pPr marL="2514600" indent="-228600" defTabSz="457200" eaLnBrk="1" latinLnBrk="0" hangingPunct="1">
              <a:spcBef>
                <a:spcPct val="20000"/>
              </a:spcBef>
              <a:buFont typeface="Arial"/>
              <a:buChar char="•"/>
              <a:defRPr sz="2000" kern="1200">
                <a:solidFill>
                  <a:schemeClr val="tx1"/>
                </a:solidFill>
                <a:latin typeface="+mn-lt"/>
                <a:ea typeface="+mn-ea"/>
                <a:cs typeface="+mn-cs"/>
              </a:defRPr>
            </a:lvl6pPr>
            <a:lvl7pPr marL="2971800" indent="-228600" defTabSz="457200" eaLnBrk="1" latinLnBrk="0" hangingPunct="1">
              <a:spcBef>
                <a:spcPct val="20000"/>
              </a:spcBef>
              <a:buFont typeface="Arial"/>
              <a:buChar char="•"/>
              <a:defRPr sz="2000" kern="1200">
                <a:solidFill>
                  <a:schemeClr val="tx1"/>
                </a:solidFill>
                <a:latin typeface="+mn-lt"/>
                <a:ea typeface="+mn-ea"/>
                <a:cs typeface="+mn-cs"/>
              </a:defRPr>
            </a:lvl7pPr>
            <a:lvl8pPr marL="3429000" indent="-228600" defTabSz="457200" eaLnBrk="1" latinLnBrk="0" hangingPunct="1">
              <a:spcBef>
                <a:spcPct val="20000"/>
              </a:spcBef>
              <a:buFont typeface="Arial"/>
              <a:buChar char="•"/>
              <a:defRPr sz="2000" kern="1200">
                <a:solidFill>
                  <a:schemeClr val="tx1"/>
                </a:solidFill>
                <a:latin typeface="+mn-lt"/>
                <a:ea typeface="+mn-ea"/>
                <a:cs typeface="+mn-cs"/>
              </a:defRPr>
            </a:lvl8pPr>
            <a:lvl9pPr marL="3886200" indent="-228600" defTabSz="45720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Open source orchestration for containers</a:t>
            </a:r>
          </a:p>
          <a:p>
            <a:pPr lvl="1"/>
            <a:r>
              <a:rPr lang="en-US" dirty="0"/>
              <a:t>Docker, </a:t>
            </a:r>
            <a:r>
              <a:rPr lang="en-US" dirty="0" err="1"/>
              <a:t>rkt</a:t>
            </a:r>
            <a:r>
              <a:rPr lang="en-US" dirty="0"/>
              <a:t>, OCI, …</a:t>
            </a:r>
          </a:p>
        </p:txBody>
      </p:sp>
      <p:cxnSp>
        <p:nvCxnSpPr>
          <p:cNvPr id="10" name="Straight Connector 9">
            <a:extLst>
              <a:ext uri="{FF2B5EF4-FFF2-40B4-BE49-F238E27FC236}">
                <a16:creationId xmlns:a16="http://schemas.microsoft.com/office/drawing/2014/main" xmlns="" id="{9A19A650-16F6-459C-AEA9-EA0EB2458114}"/>
              </a:ext>
            </a:extLst>
          </p:cNvPr>
          <p:cNvCxnSpPr>
            <a:cxnSpLocks/>
          </p:cNvCxnSpPr>
          <p:nvPr/>
        </p:nvCxnSpPr>
        <p:spPr>
          <a:xfrm>
            <a:off x="457199" y="3532426"/>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1" name="Shape 159">
            <a:extLst>
              <a:ext uri="{FF2B5EF4-FFF2-40B4-BE49-F238E27FC236}">
                <a16:creationId xmlns:a16="http://schemas.microsoft.com/office/drawing/2014/main" xmlns="" id="{7D0E5533-4948-4897-89AD-BDA917E1F642}"/>
              </a:ext>
            </a:extLst>
          </p:cNvPr>
          <p:cNvSpPr txBox="1">
            <a:spLocks/>
          </p:cNvSpPr>
          <p:nvPr/>
        </p:nvSpPr>
        <p:spPr>
          <a:xfrm>
            <a:off x="356615" y="3734968"/>
            <a:ext cx="8449055" cy="54373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Active open source project</a:t>
            </a:r>
          </a:p>
          <a:p>
            <a:pPr marL="173038" lvl="1" indent="-173038">
              <a:spcBef>
                <a:spcPts val="400"/>
              </a:spcBef>
              <a:buSzPct val="100000"/>
            </a:pPr>
            <a:r>
              <a:rPr lang="en-US" dirty="0">
                <a:gradFill>
                  <a:gsLst>
                    <a:gs pos="70787">
                      <a:schemeClr val="tx1"/>
                    </a:gs>
                    <a:gs pos="45506">
                      <a:schemeClr val="tx1"/>
                    </a:gs>
                  </a:gsLst>
                  <a:lin ang="5400000" scaled="1"/>
                </a:gradFill>
              </a:rPr>
              <a:t>&gt;29k stars, &gt;1400 contributors, ~11k forks</a:t>
            </a:r>
          </a:p>
        </p:txBody>
      </p:sp>
    </p:spTree>
    <p:extLst>
      <p:ext uri="{BB962C8B-B14F-4D97-AF65-F5344CB8AC3E}">
        <p14:creationId xmlns:p14="http://schemas.microsoft.com/office/powerpoint/2010/main" val="309325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p:txBody>
          <a:bodyPr/>
          <a:lstStyle/>
          <a:p>
            <a:pPr lvl="0"/>
            <a:r>
              <a:rPr lang="en" dirty="0">
                <a:gradFill>
                  <a:gsLst>
                    <a:gs pos="70787">
                      <a:schemeClr val="tx1"/>
                    </a:gs>
                    <a:gs pos="45506">
                      <a:schemeClr val="tx1"/>
                    </a:gs>
                  </a:gsLst>
                  <a:lin ang="5400000" scaled="1"/>
                </a:gradFill>
              </a:rPr>
              <a:t>Kubernetes cluster</a:t>
            </a:r>
            <a:r>
              <a:rPr lang="en-US" dirty="0">
                <a:gradFill>
                  <a:gsLst>
                    <a:gs pos="70787">
                      <a:schemeClr val="tx1"/>
                    </a:gs>
                    <a:gs pos="45506">
                      <a:schemeClr val="tx1"/>
                    </a:gs>
                  </a:gsLst>
                  <a:lin ang="5400000" scaled="1"/>
                </a:gradFill>
              </a:rPr>
              <a:t> setup</a:t>
            </a:r>
            <a:endParaRPr lang="en" dirty="0">
              <a:gradFill>
                <a:gsLst>
                  <a:gs pos="70787">
                    <a:schemeClr val="tx1"/>
                  </a:gs>
                  <a:gs pos="45506">
                    <a:schemeClr val="tx1"/>
                  </a:gs>
                </a:gsLst>
                <a:lin ang="5400000" scaled="1"/>
              </a:gradFill>
            </a:endParaRPr>
          </a:p>
        </p:txBody>
      </p:sp>
      <p:sp>
        <p:nvSpPr>
          <p:cNvPr id="76" name="Shape 76"/>
          <p:cNvSpPr txBox="1">
            <a:spLocks noGrp="1"/>
          </p:cNvSpPr>
          <p:nvPr>
            <p:ph sz="quarter" idx="10"/>
          </p:nvPr>
        </p:nvSpPr>
        <p:spPr>
          <a:xfrm>
            <a:off x="356615" y="1025379"/>
            <a:ext cx="8449055" cy="276999"/>
          </a:xfrm>
        </p:spPr>
        <p:txBody>
          <a:bodyPr>
            <a:spAutoFit/>
          </a:bodyPr>
          <a:lstStyle/>
          <a:p>
            <a:pPr lvl="0">
              <a:spcBef>
                <a:spcPts val="1200"/>
              </a:spcBef>
            </a:pPr>
            <a:r>
              <a:rPr lang="en" dirty="0">
                <a:gradFill>
                  <a:gsLst>
                    <a:gs pos="70787">
                      <a:schemeClr val="tx1"/>
                    </a:gs>
                    <a:gs pos="45506">
                      <a:schemeClr val="tx1"/>
                    </a:gs>
                  </a:gsLst>
                  <a:lin ang="5400000" scaled="1"/>
                </a:gradFill>
              </a:rPr>
              <a:t>Install, operate, upgrade, delete a Kubernetes cluster</a:t>
            </a:r>
          </a:p>
        </p:txBody>
      </p:sp>
      <p:cxnSp>
        <p:nvCxnSpPr>
          <p:cNvPr id="5" name="Straight Connector 4">
            <a:extLst>
              <a:ext uri="{FF2B5EF4-FFF2-40B4-BE49-F238E27FC236}">
                <a16:creationId xmlns:a16="http://schemas.microsoft.com/office/drawing/2014/main" xmlns="" id="{9E05889F-81B3-4EDA-A160-C8FB88F0ACE6}"/>
              </a:ext>
            </a:extLst>
          </p:cNvPr>
          <p:cNvCxnSpPr/>
          <p:nvPr/>
        </p:nvCxnSpPr>
        <p:spPr>
          <a:xfrm>
            <a:off x="457200" y="138121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Shape 76">
            <a:extLst>
              <a:ext uri="{FF2B5EF4-FFF2-40B4-BE49-F238E27FC236}">
                <a16:creationId xmlns:a16="http://schemas.microsoft.com/office/drawing/2014/main" xmlns="" id="{35E69F0A-7AC2-4D2B-B01C-46000A40AC05}"/>
              </a:ext>
            </a:extLst>
          </p:cNvPr>
          <p:cNvSpPr txBox="1">
            <a:spLocks/>
          </p:cNvSpPr>
          <p:nvPr/>
        </p:nvSpPr>
        <p:spPr>
          <a:xfrm>
            <a:off x="356615" y="1460058"/>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Development—Minikube</a:t>
            </a:r>
          </a:p>
        </p:txBody>
      </p:sp>
      <p:sp>
        <p:nvSpPr>
          <p:cNvPr id="7" name="Shape 76">
            <a:extLst>
              <a:ext uri="{FF2B5EF4-FFF2-40B4-BE49-F238E27FC236}">
                <a16:creationId xmlns:a16="http://schemas.microsoft.com/office/drawing/2014/main" xmlns="" id="{4D9FBD7A-5931-4630-8543-CA2F666D3E43}"/>
              </a:ext>
            </a:extLst>
          </p:cNvPr>
          <p:cNvSpPr txBox="1">
            <a:spLocks/>
          </p:cNvSpPr>
          <p:nvPr/>
        </p:nvSpPr>
        <p:spPr>
          <a:xfrm>
            <a:off x="356615" y="2524341"/>
            <a:ext cx="8449055" cy="66684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Enterprise</a:t>
            </a:r>
            <a:endParaRPr lang="en-US"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CoreOS </a:t>
            </a:r>
            <a:r>
              <a:rPr lang="en" sz="1100" dirty="0">
                <a:gradFill>
                  <a:gsLst>
                    <a:gs pos="70787">
                      <a:schemeClr val="tx1"/>
                    </a:gs>
                    <a:gs pos="45506">
                      <a:schemeClr val="tx1"/>
                    </a:gs>
                  </a:gsLst>
                  <a:lin ang="5400000" scaled="1"/>
                </a:gradFill>
              </a:rPr>
              <a:t>Tectonic</a:t>
            </a:r>
            <a:endParaRPr lang="en-US" sz="1100"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Red Hat </a:t>
            </a:r>
            <a:r>
              <a:rPr lang="en-US" sz="1100" dirty="0" err="1">
                <a:gradFill>
                  <a:gsLst>
                    <a:gs pos="70787">
                      <a:schemeClr val="tx1"/>
                    </a:gs>
                    <a:gs pos="45506">
                      <a:schemeClr val="tx1"/>
                    </a:gs>
                  </a:gsLst>
                  <a:lin ang="5400000" scaled="1"/>
                </a:gradFill>
              </a:rPr>
              <a:t>OpenShift</a:t>
            </a:r>
            <a:r>
              <a:rPr lang="en-US" sz="1100" dirty="0">
                <a:gradFill>
                  <a:gsLst>
                    <a:gs pos="70787">
                      <a:schemeClr val="tx1"/>
                    </a:gs>
                    <a:gs pos="45506">
                      <a:schemeClr val="tx1"/>
                    </a:gs>
                  </a:gsLst>
                  <a:lin ang="5400000" scaled="1"/>
                </a:gradFill>
              </a:rPr>
              <a:t>*</a:t>
            </a:r>
            <a:endParaRPr lang="en" sz="1100" dirty="0">
              <a:gradFill>
                <a:gsLst>
                  <a:gs pos="70787">
                    <a:schemeClr val="tx1"/>
                  </a:gs>
                  <a:gs pos="45506">
                    <a:schemeClr val="tx1"/>
                  </a:gs>
                </a:gsLst>
                <a:lin ang="5400000" scaled="1"/>
              </a:gradFill>
            </a:endParaRPr>
          </a:p>
        </p:txBody>
      </p:sp>
      <p:sp>
        <p:nvSpPr>
          <p:cNvPr id="8" name="Shape 76">
            <a:extLst>
              <a:ext uri="{FF2B5EF4-FFF2-40B4-BE49-F238E27FC236}">
                <a16:creationId xmlns:a16="http://schemas.microsoft.com/office/drawing/2014/main" xmlns="" id="{9A34B634-779B-453C-9433-D87736875B01}"/>
              </a:ext>
            </a:extLst>
          </p:cNvPr>
          <p:cNvSpPr txBox="1">
            <a:spLocks/>
          </p:cNvSpPr>
          <p:nvPr/>
        </p:nvSpPr>
        <p:spPr>
          <a:xfrm>
            <a:off x="356615" y="1894737"/>
            <a:ext cx="8449055" cy="471924"/>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Community</a:t>
            </a:r>
            <a:r>
              <a:rPr lang="en-US" dirty="0">
                <a:gradFill>
                  <a:gsLst>
                    <a:gs pos="70787">
                      <a:schemeClr val="tx1"/>
                    </a:gs>
                    <a:gs pos="45506">
                      <a:schemeClr val="tx1"/>
                    </a:gs>
                  </a:gsLst>
                  <a:lin ang="5400000" scaled="1"/>
                </a:gradFill>
              </a:rPr>
              <a:t>—</a:t>
            </a:r>
            <a:r>
              <a:rPr lang="en" dirty="0">
                <a:gradFill>
                  <a:gsLst>
                    <a:gs pos="70787">
                      <a:schemeClr val="tx1"/>
                    </a:gs>
                    <a:gs pos="45506">
                      <a:schemeClr val="tx1"/>
                    </a:gs>
                  </a:gsLst>
                  <a:lin ang="5400000" scaled="1"/>
                </a:gradFill>
              </a:rPr>
              <a:t>Kops</a:t>
            </a:r>
            <a:endParaRPr lang="en-US"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L</a:t>
            </a:r>
            <a:r>
              <a:rPr lang="en" sz="1100" dirty="0">
                <a:gradFill>
                  <a:gsLst>
                    <a:gs pos="70787">
                      <a:schemeClr val="tx1"/>
                    </a:gs>
                    <a:gs pos="45506">
                      <a:schemeClr val="tx1"/>
                    </a:gs>
                  </a:gsLst>
                  <a:lin ang="5400000" scaled="1"/>
                </a:gradFill>
              </a:rPr>
              <a:t>ist: kubernetes-aws.io</a:t>
            </a:r>
          </a:p>
        </p:txBody>
      </p:sp>
      <p:sp>
        <p:nvSpPr>
          <p:cNvPr id="9" name="Shape 76">
            <a:extLst>
              <a:ext uri="{FF2B5EF4-FFF2-40B4-BE49-F238E27FC236}">
                <a16:creationId xmlns:a16="http://schemas.microsoft.com/office/drawing/2014/main" xmlns="" id="{C393F6A8-3F9A-408F-B9CB-907C73EA29A5}"/>
              </a:ext>
            </a:extLst>
          </p:cNvPr>
          <p:cNvSpPr txBox="1">
            <a:spLocks/>
          </p:cNvSpPr>
          <p:nvPr/>
        </p:nvSpPr>
        <p:spPr>
          <a:xfrm>
            <a:off x="356615" y="4173397"/>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AWS partners: Heptio</a:t>
            </a:r>
            <a:r>
              <a:rPr lang="en-US" dirty="0">
                <a:gradFill>
                  <a:gsLst>
                    <a:gs pos="70787">
                      <a:schemeClr val="tx1"/>
                    </a:gs>
                    <a:gs pos="45506">
                      <a:schemeClr val="tx1"/>
                    </a:gs>
                  </a:gsLst>
                  <a:lin ang="5400000" scaled="1"/>
                </a:gradFill>
              </a:rPr>
              <a:t>, Docker</a:t>
            </a:r>
            <a:endParaRPr lang="en" dirty="0">
              <a:gradFill>
                <a:gsLst>
                  <a:gs pos="70787">
                    <a:schemeClr val="tx1"/>
                  </a:gs>
                  <a:gs pos="45506">
                    <a:schemeClr val="tx1"/>
                  </a:gs>
                </a:gsLst>
                <a:lin ang="5400000" scaled="1"/>
              </a:gradFill>
            </a:endParaRPr>
          </a:p>
        </p:txBody>
      </p:sp>
      <p:sp>
        <p:nvSpPr>
          <p:cNvPr id="10" name="Shape 76">
            <a:extLst>
              <a:ext uri="{FF2B5EF4-FFF2-40B4-BE49-F238E27FC236}">
                <a16:creationId xmlns:a16="http://schemas.microsoft.com/office/drawing/2014/main" xmlns="" id="{F95257D6-A5B3-4902-A5E9-96DCE766BE18}"/>
              </a:ext>
            </a:extLst>
          </p:cNvPr>
          <p:cNvSpPr txBox="1">
            <a:spLocks/>
          </p:cNvSpPr>
          <p:nvPr/>
        </p:nvSpPr>
        <p:spPr>
          <a:xfrm>
            <a:off x="356615" y="3348870"/>
            <a:ext cx="8449055" cy="66684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Custom</a:t>
            </a:r>
          </a:p>
          <a:p>
            <a:pPr marL="115888" lvl="1" indent="-115888">
              <a:spcBef>
                <a:spcPts val="200"/>
              </a:spcBef>
            </a:pPr>
            <a:r>
              <a:rPr lang="en-US" sz="1100" dirty="0" err="1">
                <a:gradFill>
                  <a:gsLst>
                    <a:gs pos="70787">
                      <a:schemeClr val="tx1"/>
                    </a:gs>
                    <a:gs pos="45506">
                      <a:schemeClr val="tx1"/>
                    </a:gs>
                  </a:gsLst>
                  <a:lin ang="5400000" scaled="1"/>
                </a:gradFill>
              </a:rPr>
              <a:t>CloudFormation</a:t>
            </a:r>
            <a:endParaRPr lang="en-US" sz="1100" dirty="0">
              <a:gradFill>
                <a:gsLst>
                  <a:gs pos="70787">
                    <a:schemeClr val="tx1"/>
                  </a:gs>
                  <a:gs pos="45506">
                    <a:schemeClr val="tx1"/>
                  </a:gs>
                </a:gsLst>
                <a:lin ang="5400000" scaled="1"/>
              </a:gradFill>
            </a:endParaRPr>
          </a:p>
          <a:p>
            <a:pPr marL="115888" lvl="1" indent="-115888">
              <a:spcBef>
                <a:spcPts val="200"/>
              </a:spcBef>
            </a:pPr>
            <a:r>
              <a:rPr lang="en" sz="1100" dirty="0">
                <a:gradFill>
                  <a:gsLst>
                    <a:gs pos="70787">
                      <a:schemeClr val="tx1"/>
                    </a:gs>
                    <a:gs pos="45506">
                      <a:schemeClr val="tx1"/>
                    </a:gs>
                  </a:gsLst>
                  <a:lin ang="5400000" scaled="1"/>
                </a:gradFill>
              </a:rPr>
              <a:t>Terraform</a:t>
            </a:r>
          </a:p>
        </p:txBody>
      </p:sp>
      <p:cxnSp>
        <p:nvCxnSpPr>
          <p:cNvPr id="12" name="Straight Connector 11">
            <a:extLst>
              <a:ext uri="{FF2B5EF4-FFF2-40B4-BE49-F238E27FC236}">
                <a16:creationId xmlns:a16="http://schemas.microsoft.com/office/drawing/2014/main" xmlns="" id="{BA0A0AC4-77E1-4055-AD87-B62EDFB3DF70}"/>
              </a:ext>
            </a:extLst>
          </p:cNvPr>
          <p:cNvCxnSpPr/>
          <p:nvPr/>
        </p:nvCxnSpPr>
        <p:spPr>
          <a:xfrm>
            <a:off x="457200" y="1815897"/>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BF9F6CE9-1AE6-47C9-8640-3F721B869BAE}"/>
              </a:ext>
            </a:extLst>
          </p:cNvPr>
          <p:cNvCxnSpPr/>
          <p:nvPr/>
        </p:nvCxnSpPr>
        <p:spPr>
          <a:xfrm>
            <a:off x="457200" y="244550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xmlns="" id="{D862232A-9442-40CA-8F3D-79E279D4F8B4}"/>
              </a:ext>
            </a:extLst>
          </p:cNvPr>
          <p:cNvCxnSpPr/>
          <p:nvPr/>
        </p:nvCxnSpPr>
        <p:spPr>
          <a:xfrm>
            <a:off x="457200" y="3270030"/>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xmlns="" id="{7FC02E95-C37A-43A1-8C44-E1523058B1B1}"/>
              </a:ext>
            </a:extLst>
          </p:cNvPr>
          <p:cNvCxnSpPr/>
          <p:nvPr/>
        </p:nvCxnSpPr>
        <p:spPr>
          <a:xfrm>
            <a:off x="457200" y="4094559"/>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4058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fade">
                                      <p:cBhvr>
                                        <p:cTn id="36" dur="500"/>
                                        <p:tgtEl>
                                          <p:spTgt spid="7">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xEl>
                                              <p:pRg st="1" end="1"/>
                                            </p:txEl>
                                          </p:spTgt>
                                        </p:tgtEl>
                                        <p:attrNameLst>
                                          <p:attrName>style.visibility</p:attrName>
                                        </p:attrNameLst>
                                      </p:cBhvr>
                                      <p:to>
                                        <p:strVal val="visible"/>
                                      </p:to>
                                    </p:set>
                                    <p:animEffect transition="in" filter="fade">
                                      <p:cBhvr>
                                        <p:cTn id="41" dur="500"/>
                                        <p:tgtEl>
                                          <p:spTgt spid="7">
                                            <p:txEl>
                                              <p:pRg st="1" end="1"/>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xEl>
                                              <p:pRg st="2" end="2"/>
                                            </p:txEl>
                                          </p:spTgt>
                                        </p:tgtEl>
                                        <p:attrNameLst>
                                          <p:attrName>style.visibility</p:attrName>
                                        </p:attrNameLst>
                                      </p:cBhvr>
                                      <p:to>
                                        <p:strVal val="visible"/>
                                      </p:to>
                                    </p:set>
                                    <p:animEffect transition="in" filter="fade">
                                      <p:cBhvr>
                                        <p:cTn id="44" dur="500"/>
                                        <p:tgtEl>
                                          <p:spTgt spid="7">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par>
                                <p:cTn id="58" presetID="10" presetClass="entr" presetSubtype="0" fill="hold"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P spid="6" grpId="0"/>
      <p:bldP spid="7" grpId="0" uiExpand="1" build="allAtOnce"/>
      <p:bldP spid="8" grpId="0" uiExpand="1" build="allAtOnce"/>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p:txBody>
          <a:bodyPr/>
          <a:lstStyle/>
          <a:p>
            <a:pPr lvl="0"/>
            <a:r>
              <a:rPr lang="en" dirty="0">
                <a:gradFill>
                  <a:gsLst>
                    <a:gs pos="70787">
                      <a:schemeClr val="tx1"/>
                    </a:gs>
                    <a:gs pos="45506">
                      <a:schemeClr val="tx1"/>
                    </a:gs>
                  </a:gsLst>
                  <a:lin ang="5400000" scaled="1"/>
                </a:gradFill>
              </a:rPr>
              <a:t>Manage a Kubernetes cluster: Kops</a:t>
            </a:r>
          </a:p>
        </p:txBody>
      </p:sp>
      <p:sp>
        <p:nvSpPr>
          <p:cNvPr id="82" name="Shape 82"/>
          <p:cNvSpPr txBox="1">
            <a:spLocks noGrp="1"/>
          </p:cNvSpPr>
          <p:nvPr>
            <p:ph sz="quarter" idx="10"/>
          </p:nvPr>
        </p:nvSpPr>
        <p:spPr>
          <a:xfrm>
            <a:off x="356615" y="1026747"/>
            <a:ext cx="8449055" cy="666849"/>
          </a:xfrm>
        </p:spPr>
        <p:txBody>
          <a:bodyPr>
            <a:spAutoFit/>
          </a:bodyPr>
          <a:lstStyle/>
          <a:p>
            <a:pPr>
              <a:spcBef>
                <a:spcPts val="1200"/>
              </a:spcBef>
            </a:pPr>
            <a:r>
              <a:rPr lang="en" dirty="0">
                <a:gradFill>
                  <a:gsLst>
                    <a:gs pos="70787">
                      <a:schemeClr val="tx1"/>
                    </a:gs>
                    <a:gs pos="45506">
                      <a:schemeClr val="tx1"/>
                    </a:gs>
                  </a:gsLst>
                  <a:lin ang="5400000" scaled="1"/>
                </a:gradFill>
              </a:rPr>
              <a:t>Community supported</a:t>
            </a:r>
            <a:endParaRPr lang="en-US" dirty="0">
              <a:gradFill>
                <a:gsLst>
                  <a:gs pos="70787">
                    <a:schemeClr val="tx1"/>
                  </a:gs>
                  <a:gs pos="45506">
                    <a:schemeClr val="tx1"/>
                  </a:gs>
                </a:gsLst>
                <a:lin ang="5400000" scaled="1"/>
              </a:gradFill>
            </a:endParaRPr>
          </a:p>
          <a:p>
            <a:pPr marL="115888" lvl="1" indent="-115888">
              <a:spcBef>
                <a:spcPts val="200"/>
              </a:spcBef>
            </a:pPr>
            <a:r>
              <a:rPr lang="en-US" sz="1100" dirty="0">
                <a:gradFill>
                  <a:gsLst>
                    <a:gs pos="70787">
                      <a:schemeClr val="tx1"/>
                    </a:gs>
                    <a:gs pos="45506">
                      <a:schemeClr val="tx1"/>
                    </a:gs>
                  </a:gsLst>
                  <a:lin ang="5400000" scaled="1"/>
                </a:gradFill>
              </a:rPr>
              <a:t>SIG AWS</a:t>
            </a:r>
          </a:p>
          <a:p>
            <a:pPr marL="115888" lvl="1" indent="-115888">
              <a:spcBef>
                <a:spcPts val="200"/>
              </a:spcBef>
            </a:pPr>
            <a:r>
              <a:rPr lang="en-US" sz="1100" dirty="0">
                <a:gradFill>
                  <a:gsLst>
                    <a:gs pos="70787">
                      <a:schemeClr val="tx1"/>
                    </a:gs>
                    <a:gs pos="45506">
                      <a:schemeClr val="tx1"/>
                    </a:gs>
                  </a:gsLst>
                  <a:lin ang="5400000" scaled="1"/>
                </a:gradFill>
              </a:rPr>
              <a:t>Kops office hours and Slack channel</a:t>
            </a:r>
            <a:endParaRPr lang="en" sz="1100" dirty="0">
              <a:gradFill>
                <a:gsLst>
                  <a:gs pos="70787">
                    <a:schemeClr val="tx1"/>
                  </a:gs>
                  <a:gs pos="45506">
                    <a:schemeClr val="tx1"/>
                  </a:gs>
                </a:gsLst>
                <a:lin ang="5400000" scaled="1"/>
              </a:gradFill>
            </a:endParaRPr>
          </a:p>
        </p:txBody>
      </p:sp>
      <p:sp>
        <p:nvSpPr>
          <p:cNvPr id="2" name="Rectangle 1"/>
          <p:cNvSpPr/>
          <p:nvPr/>
        </p:nvSpPr>
        <p:spPr>
          <a:xfrm>
            <a:off x="356615" y="2894619"/>
            <a:ext cx="7277101" cy="1631216"/>
          </a:xfrm>
          <a:prstGeom prst="rect">
            <a:avLst/>
          </a:prstGeom>
        </p:spPr>
        <p:txBody>
          <a:bodyPr wrap="square">
            <a:spAutoFit/>
          </a:bodyPr>
          <a:lstStyle/>
          <a:p>
            <a:pPr lvl="0"/>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export AWS_AVAILABILITY_ZONES=${ZONES:-"us-east-1b,us-east-1c,us-east-1d"}</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export KOPS_STATE_STORE="s3://</a:t>
            </a:r>
            <a:r>
              <a:rPr lang="en-US" sz="1000" b="1" dirty="0" err="1">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kubernetes-aws-io</a:t>
            </a: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kops create cluster cluster.k8s.local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--master-count 3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--master-size m4.large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--node-count 5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--node-size m4.large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--zones $AWS_AVAILABILITY_ZONES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--networking calico \</a:t>
            </a:r>
            <a:b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br>
            <a:r>
              <a:rPr lang="en-US" sz="1000" b="1" dirty="0">
                <a:gradFill>
                  <a:gsLst>
                    <a:gs pos="11236">
                      <a:schemeClr val="accent1"/>
                    </a:gs>
                    <a:gs pos="30899">
                      <a:schemeClr val="accent1"/>
                    </a:gs>
                  </a:gsLst>
                  <a:lin ang="5400000" scaled="1"/>
                </a:gradFill>
                <a:latin typeface="Lucida Console" charset="0"/>
                <a:ea typeface="Lucida Console" charset="0"/>
                <a:cs typeface="Lucida Console" charset="0"/>
                <a:sym typeface="Courier New"/>
              </a:rPr>
              <a:t>  --yes</a:t>
            </a:r>
          </a:p>
        </p:txBody>
      </p:sp>
      <p:cxnSp>
        <p:nvCxnSpPr>
          <p:cNvPr id="9" name="Straight Connector 8">
            <a:extLst>
              <a:ext uri="{FF2B5EF4-FFF2-40B4-BE49-F238E27FC236}">
                <a16:creationId xmlns:a16="http://schemas.microsoft.com/office/drawing/2014/main" xmlns="" id="{FD2C752E-F363-4FBD-935B-A08CFAD56651}"/>
              </a:ext>
            </a:extLst>
          </p:cNvPr>
          <p:cNvCxnSpPr/>
          <p:nvPr/>
        </p:nvCxnSpPr>
        <p:spPr>
          <a:xfrm>
            <a:off x="457200" y="278678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 name="Shape 82">
            <a:extLst>
              <a:ext uri="{FF2B5EF4-FFF2-40B4-BE49-F238E27FC236}">
                <a16:creationId xmlns:a16="http://schemas.microsoft.com/office/drawing/2014/main" xmlns="" id="{51FA64AB-DBEA-4F3A-834A-4D0E17A7D5DE}"/>
              </a:ext>
            </a:extLst>
          </p:cNvPr>
          <p:cNvSpPr txBox="1">
            <a:spLocks/>
          </p:cNvSpPr>
          <p:nvPr/>
        </p:nvSpPr>
        <p:spPr>
          <a:xfrm>
            <a:off x="356615" y="2401946"/>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 dirty="0">
                <a:gradFill>
                  <a:gsLst>
                    <a:gs pos="70787">
                      <a:schemeClr val="tx1"/>
                    </a:gs>
                    <a:gs pos="45506">
                      <a:schemeClr val="tx1"/>
                    </a:gs>
                  </a:gsLst>
                  <a:lin ang="5400000" scaled="1"/>
                </a:gradFill>
              </a:rPr>
              <a:t>github.com/kubernetes/kops</a:t>
            </a:r>
            <a:endParaRPr lang="en-US" dirty="0">
              <a:gradFill>
                <a:gsLst>
                  <a:gs pos="70787">
                    <a:schemeClr val="tx1"/>
                  </a:gs>
                  <a:gs pos="45506">
                    <a:schemeClr val="tx1"/>
                  </a:gs>
                </a:gsLst>
                <a:lin ang="5400000" scaled="1"/>
              </a:gradFill>
            </a:endParaRPr>
          </a:p>
        </p:txBody>
      </p:sp>
      <p:sp>
        <p:nvSpPr>
          <p:cNvPr id="7" name="Shape 82">
            <a:extLst>
              <a:ext uri="{FF2B5EF4-FFF2-40B4-BE49-F238E27FC236}">
                <a16:creationId xmlns:a16="http://schemas.microsoft.com/office/drawing/2014/main" xmlns="" id="{26D1D38F-BF3D-4A64-BB2D-019E40776DE9}"/>
              </a:ext>
            </a:extLst>
          </p:cNvPr>
          <p:cNvSpPr txBox="1">
            <a:spLocks/>
          </p:cNvSpPr>
          <p:nvPr/>
        </p:nvSpPr>
        <p:spPr>
          <a:xfrm>
            <a:off x="356615" y="1909271"/>
            <a:ext cx="8449055" cy="276999"/>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200"/>
              </a:spcBef>
            </a:pPr>
            <a:r>
              <a:rPr lang="en-US" dirty="0">
                <a:gradFill>
                  <a:gsLst>
                    <a:gs pos="70787">
                      <a:schemeClr val="tx1"/>
                    </a:gs>
                    <a:gs pos="45506">
                      <a:schemeClr val="tx1"/>
                    </a:gs>
                  </a:gsLst>
                  <a:lin ang="5400000" scaled="1"/>
                </a:gradFill>
              </a:rPr>
              <a:t>G</a:t>
            </a:r>
            <a:r>
              <a:rPr lang="en" dirty="0">
                <a:gradFill>
                  <a:gsLst>
                    <a:gs pos="70787">
                      <a:schemeClr val="tx1"/>
                    </a:gs>
                    <a:gs pos="45506">
                      <a:schemeClr val="tx1"/>
                    </a:gs>
                  </a:gsLst>
                  <a:lin ang="5400000" scaled="1"/>
                </a:gradFill>
              </a:rPr>
              <a:t>enerate CloudFormation or Terraform scripts</a:t>
            </a:r>
          </a:p>
        </p:txBody>
      </p:sp>
      <p:cxnSp>
        <p:nvCxnSpPr>
          <p:cNvPr id="8" name="Straight Connector 7">
            <a:extLst>
              <a:ext uri="{FF2B5EF4-FFF2-40B4-BE49-F238E27FC236}">
                <a16:creationId xmlns:a16="http://schemas.microsoft.com/office/drawing/2014/main" xmlns="" id="{C8E76B9A-9174-4820-90B8-973F5F4244E3}"/>
              </a:ext>
            </a:extLst>
          </p:cNvPr>
          <p:cNvCxnSpPr/>
          <p:nvPr/>
        </p:nvCxnSpPr>
        <p:spPr>
          <a:xfrm>
            <a:off x="457200" y="229410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xmlns="" id="{F8795C89-B7D8-4468-A7FE-5D7D110C00B9}"/>
              </a:ext>
            </a:extLst>
          </p:cNvPr>
          <p:cNvCxnSpPr/>
          <p:nvPr/>
        </p:nvCxnSpPr>
        <p:spPr>
          <a:xfrm>
            <a:off x="457200" y="1801434"/>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3870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fade">
                                      <p:cBhvr>
                                        <p:cTn id="7" dur="500"/>
                                        <p:tgtEl>
                                          <p:spTgt spid="8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2">
                                            <p:txEl>
                                              <p:pRg st="1" end="1"/>
                                            </p:txEl>
                                          </p:spTgt>
                                        </p:tgtEl>
                                        <p:attrNameLst>
                                          <p:attrName>style.visibility</p:attrName>
                                        </p:attrNameLst>
                                      </p:cBhvr>
                                      <p:to>
                                        <p:strVal val="visible"/>
                                      </p:to>
                                    </p:set>
                                    <p:animEffect transition="in" filter="fade">
                                      <p:cBhvr>
                                        <p:cTn id="10" dur="500"/>
                                        <p:tgtEl>
                                          <p:spTgt spid="8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xEl>
                                              <p:pRg st="2" end="2"/>
                                            </p:txEl>
                                          </p:spTgt>
                                        </p:tgtEl>
                                        <p:attrNameLst>
                                          <p:attrName>style.visibility</p:attrName>
                                        </p:attrNameLst>
                                      </p:cBhvr>
                                      <p:to>
                                        <p:strVal val="visible"/>
                                      </p:to>
                                    </p:set>
                                    <p:animEffect transition="in" filter="fade">
                                      <p:cBhvr>
                                        <p:cTn id="13" dur="500"/>
                                        <p:tgtEl>
                                          <p:spTgt spid="8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3CF63B2-598E-46EA-BA81-468E1F2EFB71}"/>
              </a:ext>
            </a:extLst>
          </p:cNvPr>
          <p:cNvSpPr>
            <a:spLocks noGrp="1"/>
          </p:cNvSpPr>
          <p:nvPr>
            <p:ph type="title"/>
          </p:nvPr>
        </p:nvSpPr>
        <p:spPr/>
        <p:txBody>
          <a:bodyPr/>
          <a:lstStyle/>
          <a:p>
            <a:r>
              <a:rPr lang="en-US" dirty="0"/>
              <a:t>Declarative primitives</a:t>
            </a:r>
          </a:p>
        </p:txBody>
      </p:sp>
      <p:sp>
        <p:nvSpPr>
          <p:cNvPr id="5" name="Shape 159">
            <a:extLst>
              <a:ext uri="{FF2B5EF4-FFF2-40B4-BE49-F238E27FC236}">
                <a16:creationId xmlns:a16="http://schemas.microsoft.com/office/drawing/2014/main" xmlns="" id="{1B424AC8-3268-48D1-A2DF-18F87E4089BF}"/>
              </a:ext>
            </a:extLst>
          </p:cNvPr>
          <p:cNvSpPr txBox="1">
            <a:spLocks/>
          </p:cNvSpPr>
          <p:nvPr/>
        </p:nvSpPr>
        <p:spPr>
          <a:xfrm>
            <a:off x="356615" y="1364217"/>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Self-healing</a:t>
            </a:r>
          </a:p>
        </p:txBody>
      </p:sp>
      <p:cxnSp>
        <p:nvCxnSpPr>
          <p:cNvPr id="6" name="Straight Connector 5">
            <a:extLst>
              <a:ext uri="{FF2B5EF4-FFF2-40B4-BE49-F238E27FC236}">
                <a16:creationId xmlns:a16="http://schemas.microsoft.com/office/drawing/2014/main" xmlns="" id="{F0DB34A1-E66B-422F-8CCA-10070268B56B}"/>
              </a:ext>
            </a:extLst>
          </p:cNvPr>
          <p:cNvCxnSpPr>
            <a:cxnSpLocks/>
          </p:cNvCxnSpPr>
          <p:nvPr/>
        </p:nvCxnSpPr>
        <p:spPr>
          <a:xfrm>
            <a:off x="457199" y="1879312"/>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A7F27E05-83CE-4F25-8635-DA532D1101A5}"/>
              </a:ext>
            </a:extLst>
          </p:cNvPr>
          <p:cNvCxnSpPr>
            <a:cxnSpLocks/>
          </p:cNvCxnSpPr>
          <p:nvPr/>
        </p:nvCxnSpPr>
        <p:spPr>
          <a:xfrm>
            <a:off x="457199" y="2601725"/>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a16="http://schemas.microsoft.com/office/drawing/2014/main" xmlns="" id="{CF990E9E-491E-4716-A216-91C00850ACD5}"/>
              </a:ext>
            </a:extLst>
          </p:cNvPr>
          <p:cNvSpPr txBox="1">
            <a:spLocks/>
          </p:cNvSpPr>
          <p:nvPr/>
        </p:nvSpPr>
        <p:spPr>
          <a:xfrm>
            <a:off x="356615" y="2809043"/>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Automatic </a:t>
            </a:r>
            <a:r>
              <a:rPr lang="en-US" sz="1400" dirty="0" err="1">
                <a:gradFill>
                  <a:gsLst>
                    <a:gs pos="70787">
                      <a:schemeClr val="tx1"/>
                    </a:gs>
                    <a:gs pos="45506">
                      <a:schemeClr val="tx1"/>
                    </a:gs>
                  </a:gsLst>
                  <a:lin ang="5400000" scaled="1"/>
                </a:gradFill>
              </a:rPr>
              <a:t>binpacking</a:t>
            </a:r>
            <a:endParaRPr lang="en-US" sz="1400" dirty="0">
              <a:gradFill>
                <a:gsLst>
                  <a:gs pos="70787">
                    <a:schemeClr val="tx1"/>
                  </a:gs>
                  <a:gs pos="45506">
                    <a:schemeClr val="tx1"/>
                  </a:gs>
                </a:gsLst>
                <a:lin ang="5400000" scaled="1"/>
              </a:gradFill>
            </a:endParaRPr>
          </a:p>
        </p:txBody>
      </p:sp>
      <p:sp>
        <p:nvSpPr>
          <p:cNvPr id="9" name="Shape 159">
            <a:extLst>
              <a:ext uri="{FF2B5EF4-FFF2-40B4-BE49-F238E27FC236}">
                <a16:creationId xmlns:a16="http://schemas.microsoft.com/office/drawing/2014/main" xmlns="" id="{B47E5C44-1D2F-42C3-A22C-8C6E948953A4}"/>
              </a:ext>
            </a:extLst>
          </p:cNvPr>
          <p:cNvSpPr txBox="1">
            <a:spLocks/>
          </p:cNvSpPr>
          <p:nvPr/>
        </p:nvSpPr>
        <p:spPr>
          <a:xfrm>
            <a:off x="356615" y="2086630"/>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Horizontal scaling</a:t>
            </a:r>
          </a:p>
        </p:txBody>
      </p:sp>
      <p:cxnSp>
        <p:nvCxnSpPr>
          <p:cNvPr id="10" name="Straight Connector 9">
            <a:extLst>
              <a:ext uri="{FF2B5EF4-FFF2-40B4-BE49-F238E27FC236}">
                <a16:creationId xmlns:a16="http://schemas.microsoft.com/office/drawing/2014/main" xmlns="" id="{1756208A-2620-4E1B-B58A-35E0D7FF95CA}"/>
              </a:ext>
            </a:extLst>
          </p:cNvPr>
          <p:cNvCxnSpPr>
            <a:cxnSpLocks/>
          </p:cNvCxnSpPr>
          <p:nvPr/>
        </p:nvCxnSpPr>
        <p:spPr>
          <a:xfrm>
            <a:off x="457199" y="332413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1" name="Shape 159">
            <a:extLst>
              <a:ext uri="{FF2B5EF4-FFF2-40B4-BE49-F238E27FC236}">
                <a16:creationId xmlns:a16="http://schemas.microsoft.com/office/drawing/2014/main" xmlns="" id="{6A0CB53A-4DB5-4A5A-A6C6-7DCF5AC41E31}"/>
              </a:ext>
            </a:extLst>
          </p:cNvPr>
          <p:cNvSpPr txBox="1">
            <a:spLocks/>
          </p:cNvSpPr>
          <p:nvPr/>
        </p:nvSpPr>
        <p:spPr>
          <a:xfrm>
            <a:off x="356615" y="3531454"/>
            <a:ext cx="8449055" cy="307777"/>
          </a:xfrm>
          <a:prstGeom prst="rect">
            <a:avLst/>
          </a:prstGeom>
        </p:spPr>
        <p:txBody>
          <a:bodyPr vert="horz" lIns="91440" tIns="45720" rIns="91440" bIns="4572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400"/>
              </a:spcBef>
              <a:buSzPct val="100000"/>
            </a:pPr>
            <a:r>
              <a:rPr lang="en-US" sz="1400" dirty="0">
                <a:gradFill>
                  <a:gsLst>
                    <a:gs pos="70787">
                      <a:schemeClr val="tx1"/>
                    </a:gs>
                    <a:gs pos="45506">
                      <a:schemeClr val="tx1"/>
                    </a:gs>
                  </a:gsLst>
                  <a:lin ang="5400000" scaled="1"/>
                </a:gradFill>
              </a:rPr>
              <a:t>Service discovery and load balancing</a:t>
            </a:r>
          </a:p>
        </p:txBody>
      </p:sp>
    </p:spTree>
    <p:extLst>
      <p:ext uri="{BB962C8B-B14F-4D97-AF65-F5344CB8AC3E}">
        <p14:creationId xmlns:p14="http://schemas.microsoft.com/office/powerpoint/2010/main" val="2131439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concepts</a:t>
            </a:r>
          </a:p>
        </p:txBody>
      </p:sp>
      <p:sp>
        <p:nvSpPr>
          <p:cNvPr id="42" name="Shape 144">
            <a:extLst>
              <a:ext uri="{FF2B5EF4-FFF2-40B4-BE49-F238E27FC236}">
                <a16:creationId xmlns:a16="http://schemas.microsoft.com/office/drawing/2014/main" xmlns="" id="{1A68A116-64B9-4A09-96A2-6FDE780CF2E3}"/>
              </a:ext>
            </a:extLst>
          </p:cNvPr>
          <p:cNvSpPr txBox="1"/>
          <p:nvPr/>
        </p:nvSpPr>
        <p:spPr>
          <a:xfrm>
            <a:off x="352323" y="1243024"/>
            <a:ext cx="3061437" cy="646331"/>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Pods: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Co-located group of containers that share an IP, namespace, storage volume</a:t>
            </a:r>
          </a:p>
        </p:txBody>
      </p:sp>
      <p:sp>
        <p:nvSpPr>
          <p:cNvPr id="44" name="Shape 144">
            <a:extLst>
              <a:ext uri="{FF2B5EF4-FFF2-40B4-BE49-F238E27FC236}">
                <a16:creationId xmlns:a16="http://schemas.microsoft.com/office/drawing/2014/main" xmlns="" id="{D068458E-DB79-4AE1-A49B-06148998F033}"/>
              </a:ext>
            </a:extLst>
          </p:cNvPr>
          <p:cNvSpPr txBox="1"/>
          <p:nvPr/>
        </p:nvSpPr>
        <p:spPr>
          <a:xfrm>
            <a:off x="352323" y="2089878"/>
            <a:ext cx="3061437" cy="646331"/>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Replica Set: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Manages the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lifecycle of pods and ensures specified number are running</a:t>
            </a:r>
          </a:p>
        </p:txBody>
      </p:sp>
      <p:sp>
        <p:nvSpPr>
          <p:cNvPr id="45" name="Shape 144">
            <a:extLst>
              <a:ext uri="{FF2B5EF4-FFF2-40B4-BE49-F238E27FC236}">
                <a16:creationId xmlns:a16="http://schemas.microsoft.com/office/drawing/2014/main" xmlns="" id="{308243FF-9ED0-45EB-8445-A5B40EFC130F}"/>
              </a:ext>
            </a:extLst>
          </p:cNvPr>
          <p:cNvSpPr txBox="1"/>
          <p:nvPr/>
        </p:nvSpPr>
        <p:spPr>
          <a:xfrm>
            <a:off x="352323" y="2936732"/>
            <a:ext cx="3061437" cy="430887"/>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Service: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Single, stable name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for a set of pods, also acts as LB</a:t>
            </a:r>
          </a:p>
        </p:txBody>
      </p:sp>
      <p:sp>
        <p:nvSpPr>
          <p:cNvPr id="46" name="Shape 144">
            <a:extLst>
              <a:ext uri="{FF2B5EF4-FFF2-40B4-BE49-F238E27FC236}">
                <a16:creationId xmlns:a16="http://schemas.microsoft.com/office/drawing/2014/main" xmlns="" id="{530A6D4A-433B-4BAC-8936-BA4CA382521D}"/>
              </a:ext>
            </a:extLst>
          </p:cNvPr>
          <p:cNvSpPr txBox="1"/>
          <p:nvPr/>
        </p:nvSpPr>
        <p:spPr>
          <a:xfrm>
            <a:off x="352323" y="3568143"/>
            <a:ext cx="3061437" cy="430887"/>
          </a:xfrm>
          <a:prstGeom prst="rect">
            <a:avLst/>
          </a:prstGeom>
          <a:noFill/>
          <a:ln>
            <a:noFill/>
          </a:ln>
        </p:spPr>
        <p:txBody>
          <a:bodyPr wrap="square" lIns="91440" tIns="0" rIns="0" bIns="0" anchor="t" anchorCtr="0">
            <a:spAutoFit/>
          </a:bodyPr>
          <a:lstStyle/>
          <a:p>
            <a:pPr lvl="0">
              <a:buClr>
                <a:srgbClr val="000000"/>
              </a:buClr>
              <a:buSzPct val="45833"/>
            </a:pPr>
            <a:r>
              <a:rPr lang="en-US" sz="1400" b="1" spc="50" dirty="0">
                <a:gradFill>
                  <a:gsLst>
                    <a:gs pos="70787">
                      <a:schemeClr val="accent1"/>
                    </a:gs>
                    <a:gs pos="45506">
                      <a:schemeClr val="accent1"/>
                    </a:gs>
                  </a:gsLst>
                  <a:lin ang="5400000" scaled="1"/>
                </a:gradFill>
                <a:latin typeface="Amazon Ember" charset="0"/>
                <a:ea typeface="Amazon Ember" charset="0"/>
                <a:cs typeface="Amazon Ember" charset="0"/>
              </a:rPr>
              <a:t>Label: </a:t>
            </a:r>
            <a:r>
              <a:rPr lang="en-US" sz="1400" spc="50" dirty="0">
                <a:gradFill>
                  <a:gsLst>
                    <a:gs pos="70787">
                      <a:schemeClr val="tx1"/>
                    </a:gs>
                    <a:gs pos="45506">
                      <a:schemeClr val="tx1"/>
                    </a:gs>
                  </a:gsLst>
                  <a:lin ang="5400000" scaled="1"/>
                </a:gradFill>
                <a:latin typeface="Amazon Ember" charset="0"/>
                <a:ea typeface="Amazon Ember" charset="0"/>
                <a:cs typeface="Amazon Ember" charset="0"/>
              </a:rPr>
              <a:t>Used to organize </a:t>
            </a:r>
            <a:br>
              <a:rPr lang="en-US" sz="1400" spc="50" dirty="0">
                <a:gradFill>
                  <a:gsLst>
                    <a:gs pos="70787">
                      <a:schemeClr val="tx1"/>
                    </a:gs>
                    <a:gs pos="45506">
                      <a:schemeClr val="tx1"/>
                    </a:gs>
                  </a:gsLst>
                  <a:lin ang="5400000" scaled="1"/>
                </a:gradFill>
                <a:latin typeface="Amazon Ember" charset="0"/>
                <a:ea typeface="Amazon Ember" charset="0"/>
                <a:cs typeface="Amazon Ember" charset="0"/>
              </a:rPr>
            </a:br>
            <a:r>
              <a:rPr lang="en-US" sz="1400" spc="50" dirty="0">
                <a:gradFill>
                  <a:gsLst>
                    <a:gs pos="70787">
                      <a:schemeClr val="tx1"/>
                    </a:gs>
                    <a:gs pos="45506">
                      <a:schemeClr val="tx1"/>
                    </a:gs>
                  </a:gsLst>
                  <a:lin ang="5400000" scaled="1"/>
                </a:gradFill>
                <a:latin typeface="Amazon Ember" charset="0"/>
                <a:ea typeface="Amazon Ember" charset="0"/>
                <a:cs typeface="Amazon Ember" charset="0"/>
              </a:rPr>
              <a:t>and select group of objects</a:t>
            </a:r>
          </a:p>
        </p:txBody>
      </p:sp>
      <p:grpSp>
        <p:nvGrpSpPr>
          <p:cNvPr id="47" name="Group 46">
            <a:extLst>
              <a:ext uri="{FF2B5EF4-FFF2-40B4-BE49-F238E27FC236}">
                <a16:creationId xmlns:a16="http://schemas.microsoft.com/office/drawing/2014/main" xmlns="" id="{94FCC8F9-E379-4DC1-9B3F-B4588ED9DAFA}"/>
              </a:ext>
            </a:extLst>
          </p:cNvPr>
          <p:cNvGrpSpPr/>
          <p:nvPr/>
        </p:nvGrpSpPr>
        <p:grpSpPr>
          <a:xfrm>
            <a:off x="5310796" y="2727643"/>
            <a:ext cx="2063469" cy="1919525"/>
            <a:chOff x="5589782" y="2956243"/>
            <a:chExt cx="2063469" cy="1919525"/>
          </a:xfrm>
        </p:grpSpPr>
        <p:sp>
          <p:nvSpPr>
            <p:cNvPr id="48" name="port 8080">
              <a:extLst>
                <a:ext uri="{FF2B5EF4-FFF2-40B4-BE49-F238E27FC236}">
                  <a16:creationId xmlns:a16="http://schemas.microsoft.com/office/drawing/2014/main" xmlns="" id="{5C38517C-5EFB-487B-BA06-AB72C91E4966}"/>
                </a:ext>
              </a:extLst>
            </p:cNvPr>
            <p:cNvSpPr txBox="1"/>
            <p:nvPr/>
          </p:nvSpPr>
          <p:spPr>
            <a:xfrm>
              <a:off x="5887083" y="3734955"/>
              <a:ext cx="548228" cy="1829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defTabSz="685800">
                <a:lnSpc>
                  <a:spcPct val="90000"/>
                </a:lnSpc>
              </a:pPr>
              <a:r>
                <a:rPr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port 8080</a:t>
              </a:r>
            </a:p>
          </p:txBody>
        </p:sp>
        <p:sp>
          <p:nvSpPr>
            <p:cNvPr id="49" name="port 8080">
              <a:extLst>
                <a:ext uri="{FF2B5EF4-FFF2-40B4-BE49-F238E27FC236}">
                  <a16:creationId xmlns:a16="http://schemas.microsoft.com/office/drawing/2014/main" xmlns="" id="{D0001E1F-5061-45D5-880F-11D4EF9E0A78}"/>
                </a:ext>
              </a:extLst>
            </p:cNvPr>
            <p:cNvSpPr txBox="1"/>
            <p:nvPr/>
          </p:nvSpPr>
          <p:spPr>
            <a:xfrm>
              <a:off x="6817241" y="3734955"/>
              <a:ext cx="548228" cy="1829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defTabSz="685800">
                <a:lnSpc>
                  <a:spcPct val="90000"/>
                </a:lnSpc>
              </a:pPr>
              <a:r>
                <a:rPr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port 8080</a:t>
              </a:r>
            </a:p>
          </p:txBody>
        </p:sp>
        <p:grpSp>
          <p:nvGrpSpPr>
            <p:cNvPr id="50" name="Group 49">
              <a:extLst>
                <a:ext uri="{FF2B5EF4-FFF2-40B4-BE49-F238E27FC236}">
                  <a16:creationId xmlns:a16="http://schemas.microsoft.com/office/drawing/2014/main" xmlns="" id="{56CFAAFA-596A-499F-946D-1FC0A82F602B}"/>
                </a:ext>
              </a:extLst>
            </p:cNvPr>
            <p:cNvGrpSpPr/>
            <p:nvPr/>
          </p:nvGrpSpPr>
          <p:grpSpPr>
            <a:xfrm>
              <a:off x="6120428" y="2956243"/>
              <a:ext cx="1005840" cy="393192"/>
              <a:chOff x="1515444" y="2090982"/>
              <a:chExt cx="1005840" cy="393192"/>
            </a:xfrm>
          </p:grpSpPr>
          <p:sp>
            <p:nvSpPr>
              <p:cNvPr id="70" name="TextBox 69">
                <a:extLst>
                  <a:ext uri="{FF2B5EF4-FFF2-40B4-BE49-F238E27FC236}">
                    <a16:creationId xmlns:a16="http://schemas.microsoft.com/office/drawing/2014/main" xmlns="" id="{2C4D4831-51AA-4DF6-B0BC-A0D5DBDA18A8}"/>
                  </a:ext>
                </a:extLst>
              </p:cNvPr>
              <p:cNvSpPr txBox="1"/>
              <p:nvPr/>
            </p:nvSpPr>
            <p:spPr>
              <a:xfrm>
                <a:off x="1515444" y="2090982"/>
                <a:ext cx="1005840" cy="393192"/>
              </a:xfrm>
              <a:prstGeom prst="roundRect">
                <a:avLst/>
              </a:prstGeom>
              <a:solidFill>
                <a:schemeClr val="tx1"/>
              </a:solidFill>
            </p:spPr>
            <p:txBody>
              <a:bodyPr wrap="square" tIns="109728" bIns="91440" rtlCol="0" anchor="ctr" anchorCtr="0">
                <a:noAutofit/>
              </a:bodyPr>
              <a:lstStyle/>
              <a:p>
                <a:pPr algn="ctr">
                  <a:lnSpc>
                    <a:spcPct val="90000"/>
                  </a:lnSpc>
                </a:pPr>
                <a:endParaRPr lang="en-US" sz="12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TextBox 70">
                <a:extLst>
                  <a:ext uri="{FF2B5EF4-FFF2-40B4-BE49-F238E27FC236}">
                    <a16:creationId xmlns:a16="http://schemas.microsoft.com/office/drawing/2014/main" xmlns="" id="{AD84B1B0-88B0-435B-915F-96877143E98F}"/>
                  </a:ext>
                </a:extLst>
              </p:cNvPr>
              <p:cNvSpPr txBox="1"/>
              <p:nvPr/>
            </p:nvSpPr>
            <p:spPr>
              <a:xfrm>
                <a:off x="1515444" y="2090982"/>
                <a:ext cx="1005840" cy="365760"/>
              </a:xfrm>
              <a:prstGeom prst="roundRect">
                <a:avLst/>
              </a:prstGeom>
              <a:solidFill>
                <a:schemeClr val="tx2"/>
              </a:solidFill>
            </p:spPr>
            <p:txBody>
              <a:bodyPr wrap="square" tIns="109728" bIns="91440" rtlCol="0" anchor="ctr" anchorCtr="0">
                <a:noAutofit/>
              </a:bodyPr>
              <a:lstStyle/>
              <a:p>
                <a:pPr algn="ctr">
                  <a:lnSpc>
                    <a:spcPct val="90000"/>
                  </a:lnSpc>
                </a:pPr>
                <a:r>
                  <a:rPr lang="en-US" sz="12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“web”</a:t>
                </a:r>
              </a:p>
            </p:txBody>
          </p:sp>
        </p:grpSp>
        <p:grpSp>
          <p:nvGrpSpPr>
            <p:cNvPr id="51" name="Group 50">
              <a:extLst>
                <a:ext uri="{FF2B5EF4-FFF2-40B4-BE49-F238E27FC236}">
                  <a16:creationId xmlns:a16="http://schemas.microsoft.com/office/drawing/2014/main" xmlns="" id="{EB21ED00-3313-4503-B0AA-8FAE98F38F7E}"/>
                </a:ext>
              </a:extLst>
            </p:cNvPr>
            <p:cNvGrpSpPr/>
            <p:nvPr/>
          </p:nvGrpSpPr>
          <p:grpSpPr>
            <a:xfrm>
              <a:off x="5719255" y="4210486"/>
              <a:ext cx="870604" cy="555848"/>
              <a:chOff x="6126452" y="1383037"/>
              <a:chExt cx="822960" cy="758952"/>
            </a:xfrm>
          </p:grpSpPr>
          <p:sp>
            <p:nvSpPr>
              <p:cNvPr id="68" name="TextBox 67">
                <a:extLst>
                  <a:ext uri="{FF2B5EF4-FFF2-40B4-BE49-F238E27FC236}">
                    <a16:creationId xmlns:a16="http://schemas.microsoft.com/office/drawing/2014/main" xmlns="" id="{A6FBF644-EEC0-4261-A806-B544E55819D4}"/>
                  </a:ext>
                </a:extLst>
              </p:cNvPr>
              <p:cNvSpPr txBox="1"/>
              <p:nvPr/>
            </p:nvSpPr>
            <p:spPr>
              <a:xfrm>
                <a:off x="6126452" y="1383037"/>
                <a:ext cx="822960" cy="758952"/>
              </a:xfrm>
              <a:prstGeom prst="roundRect">
                <a:avLst/>
              </a:prstGeom>
              <a:solidFill>
                <a:srgbClr val="9D5125"/>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9" name="TextBox 68">
                <a:extLst>
                  <a:ext uri="{FF2B5EF4-FFF2-40B4-BE49-F238E27FC236}">
                    <a16:creationId xmlns:a16="http://schemas.microsoft.com/office/drawing/2014/main" xmlns="" id="{41BC3B04-63C8-4166-9623-3BF8427CD87B}"/>
                  </a:ext>
                </a:extLst>
              </p:cNvPr>
              <p:cNvSpPr txBox="1"/>
              <p:nvPr/>
            </p:nvSpPr>
            <p:spPr>
              <a:xfrm>
                <a:off x="6126452" y="1383037"/>
                <a:ext cx="822960" cy="731520"/>
              </a:xfrm>
              <a:prstGeom prst="roundRect">
                <a:avLst/>
              </a:prstGeom>
              <a:solidFill>
                <a:srgbClr val="F58534"/>
              </a:solidFill>
            </p:spPr>
            <p:txBody>
              <a:bodyPr wrap="square" tIns="109728" bIns="91440" rtlCol="0" anchor="b"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2" name="Group 51">
              <a:extLst>
                <a:ext uri="{FF2B5EF4-FFF2-40B4-BE49-F238E27FC236}">
                  <a16:creationId xmlns:a16="http://schemas.microsoft.com/office/drawing/2014/main" xmlns="" id="{D8E4E292-04F1-40AA-810E-4789C8C03908}"/>
                </a:ext>
              </a:extLst>
            </p:cNvPr>
            <p:cNvGrpSpPr/>
            <p:nvPr/>
          </p:nvGrpSpPr>
          <p:grpSpPr>
            <a:xfrm>
              <a:off x="6656809" y="4210486"/>
              <a:ext cx="870604" cy="555848"/>
              <a:chOff x="6126452" y="1383037"/>
              <a:chExt cx="822960" cy="758952"/>
            </a:xfrm>
          </p:grpSpPr>
          <p:sp>
            <p:nvSpPr>
              <p:cNvPr id="66" name="TextBox 65">
                <a:extLst>
                  <a:ext uri="{FF2B5EF4-FFF2-40B4-BE49-F238E27FC236}">
                    <a16:creationId xmlns:a16="http://schemas.microsoft.com/office/drawing/2014/main" xmlns="" id="{A9EAD1E3-70D4-48D3-B433-0C9B34568808}"/>
                  </a:ext>
                </a:extLst>
              </p:cNvPr>
              <p:cNvSpPr txBox="1"/>
              <p:nvPr/>
            </p:nvSpPr>
            <p:spPr>
              <a:xfrm>
                <a:off x="6126452" y="1383037"/>
                <a:ext cx="822960" cy="758952"/>
              </a:xfrm>
              <a:prstGeom prst="roundRect">
                <a:avLst/>
              </a:prstGeom>
              <a:solidFill>
                <a:srgbClr val="9D5125"/>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7" name="TextBox 66">
                <a:extLst>
                  <a:ext uri="{FF2B5EF4-FFF2-40B4-BE49-F238E27FC236}">
                    <a16:creationId xmlns:a16="http://schemas.microsoft.com/office/drawing/2014/main" xmlns="" id="{167B8E9F-4F66-4143-B7CE-8C867A1B1358}"/>
                  </a:ext>
                </a:extLst>
              </p:cNvPr>
              <p:cNvSpPr txBox="1"/>
              <p:nvPr/>
            </p:nvSpPr>
            <p:spPr>
              <a:xfrm>
                <a:off x="6126452" y="1383037"/>
                <a:ext cx="822960" cy="731520"/>
              </a:xfrm>
              <a:prstGeom prst="roundRect">
                <a:avLst/>
              </a:prstGeom>
              <a:solidFill>
                <a:srgbClr val="F58534"/>
              </a:solidFill>
            </p:spPr>
            <p:txBody>
              <a:bodyPr wrap="square" tIns="109728" bIns="91440" rtlCol="0" anchor="b"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3" name="Group 52">
              <a:extLst>
                <a:ext uri="{FF2B5EF4-FFF2-40B4-BE49-F238E27FC236}">
                  <a16:creationId xmlns:a16="http://schemas.microsoft.com/office/drawing/2014/main" xmlns="" id="{52B4053D-8447-486C-AE67-4121876DDC57}"/>
                </a:ext>
              </a:extLst>
            </p:cNvPr>
            <p:cNvGrpSpPr/>
            <p:nvPr/>
          </p:nvGrpSpPr>
          <p:grpSpPr>
            <a:xfrm>
              <a:off x="5786225" y="4298646"/>
              <a:ext cx="736665" cy="357644"/>
              <a:chOff x="6126452" y="1383037"/>
              <a:chExt cx="822960" cy="347472"/>
            </a:xfrm>
          </p:grpSpPr>
          <p:sp>
            <p:nvSpPr>
              <p:cNvPr id="64" name="TextBox 63">
                <a:extLst>
                  <a:ext uri="{FF2B5EF4-FFF2-40B4-BE49-F238E27FC236}">
                    <a16:creationId xmlns:a16="http://schemas.microsoft.com/office/drawing/2014/main" xmlns="" id="{890FB678-510D-458F-85C4-C47EB85F4B26}"/>
                  </a:ext>
                </a:extLst>
              </p:cNvPr>
              <p:cNvSpPr txBox="1"/>
              <p:nvPr/>
            </p:nvSpPr>
            <p:spPr>
              <a:xfrm>
                <a:off x="6126452" y="1383037"/>
                <a:ext cx="822960" cy="347472"/>
              </a:xfrm>
              <a:prstGeom prst="roundRect">
                <a:avLst/>
              </a:prstGeom>
              <a:solidFill>
                <a:schemeClr val="accent2">
                  <a:lumMod val="50000"/>
                </a:schemeClr>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TextBox 64">
                <a:extLst>
                  <a:ext uri="{FF2B5EF4-FFF2-40B4-BE49-F238E27FC236}">
                    <a16:creationId xmlns:a16="http://schemas.microsoft.com/office/drawing/2014/main" xmlns="" id="{75806B96-4B71-4DBE-85F4-A7DADF83299B}"/>
                  </a:ext>
                </a:extLst>
              </p:cNvPr>
              <p:cNvSpPr txBox="1"/>
              <p:nvPr/>
            </p:nvSpPr>
            <p:spPr>
              <a:xfrm>
                <a:off x="6126452" y="1383037"/>
                <a:ext cx="822960" cy="320040"/>
              </a:xfrm>
              <a:prstGeom prst="roundRect">
                <a:avLst/>
              </a:prstGeom>
              <a:solidFill>
                <a:schemeClr val="accent2"/>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4" name="Group 53">
              <a:extLst>
                <a:ext uri="{FF2B5EF4-FFF2-40B4-BE49-F238E27FC236}">
                  <a16:creationId xmlns:a16="http://schemas.microsoft.com/office/drawing/2014/main" xmlns="" id="{F3774DA5-8339-418D-8EE4-AAD64D5D5192}"/>
                </a:ext>
              </a:extLst>
            </p:cNvPr>
            <p:cNvGrpSpPr/>
            <p:nvPr/>
          </p:nvGrpSpPr>
          <p:grpSpPr>
            <a:xfrm>
              <a:off x="6723778" y="4298646"/>
              <a:ext cx="736665" cy="357644"/>
              <a:chOff x="6126452" y="1383037"/>
              <a:chExt cx="822960" cy="347472"/>
            </a:xfrm>
          </p:grpSpPr>
          <p:sp>
            <p:nvSpPr>
              <p:cNvPr id="62" name="TextBox 61">
                <a:extLst>
                  <a:ext uri="{FF2B5EF4-FFF2-40B4-BE49-F238E27FC236}">
                    <a16:creationId xmlns:a16="http://schemas.microsoft.com/office/drawing/2014/main" xmlns="" id="{EDFF4412-BC7F-4EEA-BDCF-0A3E27466A9B}"/>
                  </a:ext>
                </a:extLst>
              </p:cNvPr>
              <p:cNvSpPr txBox="1"/>
              <p:nvPr/>
            </p:nvSpPr>
            <p:spPr>
              <a:xfrm>
                <a:off x="6126452" y="1383037"/>
                <a:ext cx="822960" cy="347472"/>
              </a:xfrm>
              <a:prstGeom prst="roundRect">
                <a:avLst/>
              </a:prstGeom>
              <a:solidFill>
                <a:schemeClr val="accent2">
                  <a:lumMod val="50000"/>
                </a:schemeClr>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3" name="TextBox 62">
                <a:extLst>
                  <a:ext uri="{FF2B5EF4-FFF2-40B4-BE49-F238E27FC236}">
                    <a16:creationId xmlns:a16="http://schemas.microsoft.com/office/drawing/2014/main" xmlns="" id="{A39E7DCC-494F-489A-AF75-B7C723B05D95}"/>
                  </a:ext>
                </a:extLst>
              </p:cNvPr>
              <p:cNvSpPr txBox="1"/>
              <p:nvPr/>
            </p:nvSpPr>
            <p:spPr>
              <a:xfrm>
                <a:off x="6126452" y="1383037"/>
                <a:ext cx="822960" cy="320040"/>
              </a:xfrm>
              <a:prstGeom prst="roundRect">
                <a:avLst/>
              </a:prstGeom>
              <a:solidFill>
                <a:schemeClr val="accent2"/>
              </a:solidFill>
            </p:spPr>
            <p:txBody>
              <a:bodyPr wrap="square" tIns="109728" bIns="91440" rtlCol="0" anchor="ctr" anchorCtr="0">
                <a:noAutofit/>
              </a:bodyPr>
              <a:lstStyle/>
              <a:p>
                <a:pPr algn="ctr">
                  <a:lnSpc>
                    <a:spcPct val="90000"/>
                  </a:lnSpc>
                </a:pPr>
                <a:endParaRPr lang="en-US" sz="8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55" name="Rectangle 54">
              <a:extLst>
                <a:ext uri="{FF2B5EF4-FFF2-40B4-BE49-F238E27FC236}">
                  <a16:creationId xmlns:a16="http://schemas.microsoft.com/office/drawing/2014/main" xmlns="" id="{C09DF38F-0347-4D31-A7C7-D406D298BF21}"/>
                </a:ext>
              </a:extLst>
            </p:cNvPr>
            <p:cNvSpPr/>
            <p:nvPr/>
          </p:nvSpPr>
          <p:spPr>
            <a:xfrm>
              <a:off x="5589782" y="4094569"/>
              <a:ext cx="2063469" cy="781199"/>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09728" bIns="91440" rtlCol="0" anchor="b" anchorCtr="0"/>
            <a:lstStyle/>
            <a:p>
              <a:pPr algn="r" defTabSz="685800">
                <a:lnSpc>
                  <a:spcPct val="90000"/>
                </a:lnSpc>
              </a:pPr>
              <a:endParaRPr lang="en-US" sz="800" dirty="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6" name="Image" descr="Image">
              <a:extLst>
                <a:ext uri="{FF2B5EF4-FFF2-40B4-BE49-F238E27FC236}">
                  <a16:creationId xmlns:a16="http://schemas.microsoft.com/office/drawing/2014/main" xmlns="" id="{133F1F3F-B598-4698-B9C7-09BB37711E0B}"/>
                </a:ext>
              </a:extLst>
            </p:cNvPr>
            <p:cNvPicPr>
              <a:picLocks noChangeAspect="1"/>
            </p:cNvPicPr>
            <p:nvPr/>
          </p:nvPicPr>
          <p:blipFill>
            <a:blip r:embed="rId2">
              <a:extLst/>
            </a:blip>
            <a:srcRect t="15332" b="20417"/>
            <a:stretch>
              <a:fillRect/>
            </a:stretch>
          </p:blipFill>
          <p:spPr>
            <a:xfrm>
              <a:off x="5930623" y="4308964"/>
              <a:ext cx="447869" cy="289400"/>
            </a:xfrm>
            <a:prstGeom prst="rect">
              <a:avLst/>
            </a:prstGeom>
            <a:ln w="12700">
              <a:miter lim="400000"/>
            </a:ln>
          </p:spPr>
        </p:pic>
        <p:pic>
          <p:nvPicPr>
            <p:cNvPr id="57" name="Image" descr="Image">
              <a:extLst>
                <a:ext uri="{FF2B5EF4-FFF2-40B4-BE49-F238E27FC236}">
                  <a16:creationId xmlns:a16="http://schemas.microsoft.com/office/drawing/2014/main" xmlns="" id="{61272BBB-4104-4337-ADD7-5A307E8F2288}"/>
                </a:ext>
              </a:extLst>
            </p:cNvPr>
            <p:cNvPicPr>
              <a:picLocks noChangeAspect="1"/>
            </p:cNvPicPr>
            <p:nvPr/>
          </p:nvPicPr>
          <p:blipFill>
            <a:blip r:embed="rId2">
              <a:extLst/>
            </a:blip>
            <a:srcRect t="15332" b="20417"/>
            <a:stretch>
              <a:fillRect/>
            </a:stretch>
          </p:blipFill>
          <p:spPr>
            <a:xfrm>
              <a:off x="6868175" y="4308964"/>
              <a:ext cx="447869" cy="289400"/>
            </a:xfrm>
            <a:prstGeom prst="rect">
              <a:avLst/>
            </a:prstGeom>
            <a:ln w="12700">
              <a:miter lim="400000"/>
            </a:ln>
          </p:spPr>
        </p:pic>
        <p:cxnSp>
          <p:nvCxnSpPr>
            <p:cNvPr id="58" name="Straight Arrow Connector 57">
              <a:extLst>
                <a:ext uri="{FF2B5EF4-FFF2-40B4-BE49-F238E27FC236}">
                  <a16:creationId xmlns:a16="http://schemas.microsoft.com/office/drawing/2014/main" xmlns="" id="{566FC2E3-35A4-4397-980B-167C9B7A5C21}"/>
                </a:ext>
              </a:extLst>
            </p:cNvPr>
            <p:cNvCxnSpPr>
              <a:cxnSpLocks/>
            </p:cNvCxnSpPr>
            <p:nvPr/>
          </p:nvCxnSpPr>
          <p:spPr>
            <a:xfrm flipV="1">
              <a:off x="6154557" y="3933286"/>
              <a:ext cx="1" cy="36576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9" name="Straight Arrow Connector 58">
              <a:extLst>
                <a:ext uri="{FF2B5EF4-FFF2-40B4-BE49-F238E27FC236}">
                  <a16:creationId xmlns:a16="http://schemas.microsoft.com/office/drawing/2014/main" xmlns="" id="{E3BFDB54-816A-45FA-A3D5-C48409F2BD95}"/>
                </a:ext>
              </a:extLst>
            </p:cNvPr>
            <p:cNvCxnSpPr>
              <a:cxnSpLocks/>
            </p:cNvCxnSpPr>
            <p:nvPr/>
          </p:nvCxnSpPr>
          <p:spPr>
            <a:xfrm flipV="1">
              <a:off x="7092111" y="3933286"/>
              <a:ext cx="1" cy="36576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0" name="Straight Connector 59">
              <a:extLst>
                <a:ext uri="{FF2B5EF4-FFF2-40B4-BE49-F238E27FC236}">
                  <a16:creationId xmlns:a16="http://schemas.microsoft.com/office/drawing/2014/main" xmlns="" id="{59AD97FC-E57C-45E5-BA54-00A9BC70798D}"/>
                </a:ext>
              </a:extLst>
            </p:cNvPr>
            <p:cNvCxnSpPr/>
            <p:nvPr/>
          </p:nvCxnSpPr>
          <p:spPr>
            <a:xfrm flipV="1">
              <a:off x="6154557" y="3434593"/>
              <a:ext cx="265447" cy="265448"/>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1" name="Straight Connector 60">
              <a:extLst>
                <a:ext uri="{FF2B5EF4-FFF2-40B4-BE49-F238E27FC236}">
                  <a16:creationId xmlns:a16="http://schemas.microsoft.com/office/drawing/2014/main" xmlns="" id="{53999BC1-3C14-49A5-977B-56822E7EB2A0}"/>
                </a:ext>
              </a:extLst>
            </p:cNvPr>
            <p:cNvCxnSpPr>
              <a:cxnSpLocks/>
            </p:cNvCxnSpPr>
            <p:nvPr/>
          </p:nvCxnSpPr>
          <p:spPr>
            <a:xfrm flipH="1" flipV="1">
              <a:off x="6826662" y="3434593"/>
              <a:ext cx="265447" cy="265448"/>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grpSp>
      <p:grpSp>
        <p:nvGrpSpPr>
          <p:cNvPr id="72" name="Group 71">
            <a:extLst>
              <a:ext uri="{FF2B5EF4-FFF2-40B4-BE49-F238E27FC236}">
                <a16:creationId xmlns:a16="http://schemas.microsoft.com/office/drawing/2014/main" xmlns="" id="{E7DCC121-8D05-4C94-AC33-4ACF765320C2}"/>
              </a:ext>
            </a:extLst>
          </p:cNvPr>
          <p:cNvGrpSpPr/>
          <p:nvPr/>
        </p:nvGrpSpPr>
        <p:grpSpPr>
          <a:xfrm>
            <a:off x="3883682" y="1739079"/>
            <a:ext cx="4917697" cy="758952"/>
            <a:chOff x="3883682" y="2044843"/>
            <a:chExt cx="4917697" cy="758952"/>
          </a:xfrm>
        </p:grpSpPr>
        <p:grpSp>
          <p:nvGrpSpPr>
            <p:cNvPr id="73" name="Group 72">
              <a:extLst>
                <a:ext uri="{FF2B5EF4-FFF2-40B4-BE49-F238E27FC236}">
                  <a16:creationId xmlns:a16="http://schemas.microsoft.com/office/drawing/2014/main" xmlns="" id="{7EC0AAB0-BB62-49A7-AB1B-A1A75E1F1BBE}"/>
                </a:ext>
              </a:extLst>
            </p:cNvPr>
            <p:cNvGrpSpPr/>
            <p:nvPr/>
          </p:nvGrpSpPr>
          <p:grpSpPr>
            <a:xfrm>
              <a:off x="3883682" y="2044843"/>
              <a:ext cx="1092144" cy="758952"/>
              <a:chOff x="2306511" y="2192274"/>
              <a:chExt cx="1092144" cy="758952"/>
            </a:xfrm>
          </p:grpSpPr>
          <p:sp>
            <p:nvSpPr>
              <p:cNvPr id="95" name="Rectangle 94">
                <a:extLst>
                  <a:ext uri="{FF2B5EF4-FFF2-40B4-BE49-F238E27FC236}">
                    <a16:creationId xmlns:a16="http://schemas.microsoft.com/office/drawing/2014/main" xmlns="" id="{0ADCF4A8-DA2A-4800-AAF0-3E01E1D7A0E4}"/>
                  </a:ext>
                </a:extLst>
              </p:cNvPr>
              <p:cNvSpPr/>
              <p:nvPr/>
            </p:nvSpPr>
            <p:spPr>
              <a:xfrm>
                <a:off x="2306511" y="2192274"/>
                <a:ext cx="1092144" cy="758952"/>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lnSpc>
                    <a:spcPct val="90000"/>
                  </a:lnSpc>
                </a:pPr>
                <a:endParaRPr lang="en-US" sz="13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TextBox 95">
                <a:extLst>
                  <a:ext uri="{FF2B5EF4-FFF2-40B4-BE49-F238E27FC236}">
                    <a16:creationId xmlns:a16="http://schemas.microsoft.com/office/drawing/2014/main" xmlns="" id="{A7A438DE-78EA-4671-99E0-8EB42D9EB554}"/>
                  </a:ext>
                </a:extLst>
              </p:cNvPr>
              <p:cNvSpPr txBox="1"/>
              <p:nvPr/>
            </p:nvSpPr>
            <p:spPr>
              <a:xfrm>
                <a:off x="2319396" y="2200216"/>
                <a:ext cx="975011" cy="692497"/>
              </a:xfrm>
              <a:prstGeom prst="rect">
                <a:avLst/>
              </a:prstGeom>
              <a:noFill/>
            </p:spPr>
            <p:txBody>
              <a:bodyPr wrap="none" tIns="91440" rtlCol="0">
                <a:spAutoFit/>
              </a:bodyPr>
              <a:lstStyle/>
              <a:p>
                <a:pPr defTabSz="685800">
                  <a:lnSpc>
                    <a:spcPct val="90000"/>
                  </a:lnSpc>
                </a:pPr>
                <a:r>
                  <a:rPr lang="en-US" sz="800" dirty="0" err="1" smtClean="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ReplicaSet</a:t>
                </a: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
                </a:r>
                <a:b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b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#Pods—2</a:t>
                </a: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label selector: v1</a:t>
                </a:r>
              </a:p>
            </p:txBody>
          </p:sp>
        </p:grpSp>
        <p:grpSp>
          <p:nvGrpSpPr>
            <p:cNvPr id="74" name="Group 73">
              <a:extLst>
                <a:ext uri="{FF2B5EF4-FFF2-40B4-BE49-F238E27FC236}">
                  <a16:creationId xmlns:a16="http://schemas.microsoft.com/office/drawing/2014/main" xmlns="" id="{EE4B406B-B5E5-4C36-93B8-A8338378447C}"/>
                </a:ext>
              </a:extLst>
            </p:cNvPr>
            <p:cNvGrpSpPr/>
            <p:nvPr/>
          </p:nvGrpSpPr>
          <p:grpSpPr>
            <a:xfrm>
              <a:off x="7709235" y="2044843"/>
              <a:ext cx="1092144" cy="758952"/>
              <a:chOff x="2306511" y="2192274"/>
              <a:chExt cx="1092144" cy="758952"/>
            </a:xfrm>
          </p:grpSpPr>
          <p:sp>
            <p:nvSpPr>
              <p:cNvPr id="93" name="Rectangle 92">
                <a:extLst>
                  <a:ext uri="{FF2B5EF4-FFF2-40B4-BE49-F238E27FC236}">
                    <a16:creationId xmlns:a16="http://schemas.microsoft.com/office/drawing/2014/main" xmlns="" id="{9794E0BC-9127-44CE-9213-6895C044FA0C}"/>
                  </a:ext>
                </a:extLst>
              </p:cNvPr>
              <p:cNvSpPr/>
              <p:nvPr/>
            </p:nvSpPr>
            <p:spPr>
              <a:xfrm>
                <a:off x="2306511" y="2192274"/>
                <a:ext cx="1092144" cy="758952"/>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lnSpc>
                    <a:spcPct val="90000"/>
                  </a:lnSpc>
                </a:pPr>
                <a:endParaRPr lang="en-US" sz="135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TextBox 93">
                <a:extLst>
                  <a:ext uri="{FF2B5EF4-FFF2-40B4-BE49-F238E27FC236}">
                    <a16:creationId xmlns:a16="http://schemas.microsoft.com/office/drawing/2014/main" xmlns="" id="{0C98779B-4BAE-486D-9916-5E7369FA56D6}"/>
                  </a:ext>
                </a:extLst>
              </p:cNvPr>
              <p:cNvSpPr txBox="1"/>
              <p:nvPr/>
            </p:nvSpPr>
            <p:spPr>
              <a:xfrm>
                <a:off x="2306511" y="2192274"/>
                <a:ext cx="974947" cy="692497"/>
              </a:xfrm>
              <a:prstGeom prst="rect">
                <a:avLst/>
              </a:prstGeom>
              <a:noFill/>
            </p:spPr>
            <p:txBody>
              <a:bodyPr wrap="none" tIns="91440" rtlCol="0">
                <a:spAutoFit/>
              </a:bodyPr>
              <a:lstStyle/>
              <a:p>
                <a:pPr defTabSz="685800">
                  <a:lnSpc>
                    <a:spcPct val="90000"/>
                  </a:lnSpc>
                </a:pPr>
                <a:r>
                  <a:rPr lang="en-US" sz="800" dirty="0" err="1" smtClean="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ReplicaSet</a:t>
                </a:r>
                <a:r>
                  <a:rPr lang="en-US" sz="800" smtClean="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
                </a:r>
                <a:br>
                  <a:rPr lang="en-US" sz="800" smtClean="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b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endParaRP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#Pods—1</a:t>
                </a:r>
              </a:p>
              <a:p>
                <a:pPr defTabSz="685800">
                  <a:lnSpc>
                    <a:spcPct val="90000"/>
                  </a:lnSpc>
                </a:pPr>
                <a:r>
                  <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sym typeface="Helvetica"/>
                  </a:rPr>
                  <a:t>label selector: v2</a:t>
                </a:r>
              </a:p>
            </p:txBody>
          </p:sp>
        </p:grpSp>
        <p:grpSp>
          <p:nvGrpSpPr>
            <p:cNvPr id="75" name="Group 74">
              <a:extLst>
                <a:ext uri="{FF2B5EF4-FFF2-40B4-BE49-F238E27FC236}">
                  <a16:creationId xmlns:a16="http://schemas.microsoft.com/office/drawing/2014/main" xmlns="" id="{07973DE1-9148-4137-B847-00731A328C1D}"/>
                </a:ext>
              </a:extLst>
            </p:cNvPr>
            <p:cNvGrpSpPr/>
            <p:nvPr/>
          </p:nvGrpSpPr>
          <p:grpSpPr>
            <a:xfrm>
              <a:off x="5184387" y="2321829"/>
              <a:ext cx="720492" cy="481966"/>
              <a:chOff x="667604" y="1308351"/>
              <a:chExt cx="1005840" cy="672846"/>
            </a:xfrm>
          </p:grpSpPr>
          <p:grpSp>
            <p:nvGrpSpPr>
              <p:cNvPr id="89" name="Group 88">
                <a:extLst>
                  <a:ext uri="{FF2B5EF4-FFF2-40B4-BE49-F238E27FC236}">
                    <a16:creationId xmlns:a16="http://schemas.microsoft.com/office/drawing/2014/main" xmlns="" id="{1A2C15D0-A7E1-45EE-B024-417E59585D02}"/>
                  </a:ext>
                </a:extLst>
              </p:cNvPr>
              <p:cNvGrpSpPr/>
              <p:nvPr/>
            </p:nvGrpSpPr>
            <p:grpSpPr>
              <a:xfrm>
                <a:off x="667604" y="1308351"/>
                <a:ext cx="1005840" cy="672846"/>
                <a:chOff x="6126452" y="1383037"/>
                <a:chExt cx="822960" cy="337612"/>
              </a:xfrm>
            </p:grpSpPr>
            <p:sp>
              <p:nvSpPr>
                <p:cNvPr id="91" name="TextBox 90">
                  <a:extLst>
                    <a:ext uri="{FF2B5EF4-FFF2-40B4-BE49-F238E27FC236}">
                      <a16:creationId xmlns:a16="http://schemas.microsoft.com/office/drawing/2014/main" xmlns="" id="{50CB7403-207E-41E3-AEC9-E6BA19E1F690}"/>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TextBox 91">
                  <a:extLst>
                    <a:ext uri="{FF2B5EF4-FFF2-40B4-BE49-F238E27FC236}">
                      <a16:creationId xmlns:a16="http://schemas.microsoft.com/office/drawing/2014/main" xmlns="" id="{07A27B95-8419-4BA1-AF39-6EBB894E7860}"/>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90" name="Rectangle 89">
                <a:extLst>
                  <a:ext uri="{FF2B5EF4-FFF2-40B4-BE49-F238E27FC236}">
                    <a16:creationId xmlns:a16="http://schemas.microsoft.com/office/drawing/2014/main" xmlns="" id="{0672C263-8026-4D47-9809-95BA02A07013}"/>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v1</a:t>
                </a:r>
              </a:p>
            </p:txBody>
          </p:sp>
        </p:grpSp>
        <p:grpSp>
          <p:nvGrpSpPr>
            <p:cNvPr id="76" name="Group 75">
              <a:extLst>
                <a:ext uri="{FF2B5EF4-FFF2-40B4-BE49-F238E27FC236}">
                  <a16:creationId xmlns:a16="http://schemas.microsoft.com/office/drawing/2014/main" xmlns="" id="{75D2C5DC-5ADC-4AE5-9C05-CBB81AD70A26}"/>
                </a:ext>
              </a:extLst>
            </p:cNvPr>
            <p:cNvGrpSpPr/>
            <p:nvPr/>
          </p:nvGrpSpPr>
          <p:grpSpPr>
            <a:xfrm>
              <a:off x="5982285" y="2321829"/>
              <a:ext cx="720492" cy="481966"/>
              <a:chOff x="667604" y="1308351"/>
              <a:chExt cx="1005840" cy="672846"/>
            </a:xfrm>
          </p:grpSpPr>
          <p:grpSp>
            <p:nvGrpSpPr>
              <p:cNvPr id="85" name="Group 84">
                <a:extLst>
                  <a:ext uri="{FF2B5EF4-FFF2-40B4-BE49-F238E27FC236}">
                    <a16:creationId xmlns:a16="http://schemas.microsoft.com/office/drawing/2014/main" xmlns="" id="{902A2D07-CBDB-4CB8-BA2D-553F5C56B1F2}"/>
                  </a:ext>
                </a:extLst>
              </p:cNvPr>
              <p:cNvGrpSpPr/>
              <p:nvPr/>
            </p:nvGrpSpPr>
            <p:grpSpPr>
              <a:xfrm>
                <a:off x="667604" y="1308351"/>
                <a:ext cx="1005840" cy="672846"/>
                <a:chOff x="6126452" y="1383037"/>
                <a:chExt cx="822960" cy="337612"/>
              </a:xfrm>
            </p:grpSpPr>
            <p:sp>
              <p:nvSpPr>
                <p:cNvPr id="87" name="TextBox 86">
                  <a:extLst>
                    <a:ext uri="{FF2B5EF4-FFF2-40B4-BE49-F238E27FC236}">
                      <a16:creationId xmlns:a16="http://schemas.microsoft.com/office/drawing/2014/main" xmlns="" id="{C3451852-AAC3-4C7F-BB81-470190A90879}"/>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TextBox 87">
                  <a:extLst>
                    <a:ext uri="{FF2B5EF4-FFF2-40B4-BE49-F238E27FC236}">
                      <a16:creationId xmlns:a16="http://schemas.microsoft.com/office/drawing/2014/main" xmlns="" id="{03DB10BB-AB25-4B36-BC4E-F1C7743BA80A}"/>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86" name="Rectangle 85">
                <a:extLst>
                  <a:ext uri="{FF2B5EF4-FFF2-40B4-BE49-F238E27FC236}">
                    <a16:creationId xmlns:a16="http://schemas.microsoft.com/office/drawing/2014/main" xmlns="" id="{1BAF030A-EFAD-4807-BBE6-83899A2EF8B7}"/>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v1</a:t>
                </a:r>
              </a:p>
            </p:txBody>
          </p:sp>
        </p:grpSp>
        <p:grpSp>
          <p:nvGrpSpPr>
            <p:cNvPr id="77" name="Group 76">
              <a:extLst>
                <a:ext uri="{FF2B5EF4-FFF2-40B4-BE49-F238E27FC236}">
                  <a16:creationId xmlns:a16="http://schemas.microsoft.com/office/drawing/2014/main" xmlns="" id="{664AC389-6074-4958-AD03-35ED90A912EA}"/>
                </a:ext>
              </a:extLst>
            </p:cNvPr>
            <p:cNvGrpSpPr/>
            <p:nvPr/>
          </p:nvGrpSpPr>
          <p:grpSpPr>
            <a:xfrm>
              <a:off x="6780183" y="2321829"/>
              <a:ext cx="720492" cy="481966"/>
              <a:chOff x="667604" y="1308351"/>
              <a:chExt cx="1005840" cy="672846"/>
            </a:xfrm>
          </p:grpSpPr>
          <p:grpSp>
            <p:nvGrpSpPr>
              <p:cNvPr id="81" name="Group 80">
                <a:extLst>
                  <a:ext uri="{FF2B5EF4-FFF2-40B4-BE49-F238E27FC236}">
                    <a16:creationId xmlns:a16="http://schemas.microsoft.com/office/drawing/2014/main" xmlns="" id="{DEBD19A9-EB6C-4EE3-8ACB-8AE559CFACFC}"/>
                  </a:ext>
                </a:extLst>
              </p:cNvPr>
              <p:cNvGrpSpPr/>
              <p:nvPr/>
            </p:nvGrpSpPr>
            <p:grpSpPr>
              <a:xfrm>
                <a:off x="667604" y="1308351"/>
                <a:ext cx="1005840" cy="672846"/>
                <a:chOff x="6126452" y="1383037"/>
                <a:chExt cx="822960" cy="337612"/>
              </a:xfrm>
            </p:grpSpPr>
            <p:sp>
              <p:nvSpPr>
                <p:cNvPr id="83" name="TextBox 82">
                  <a:extLst>
                    <a:ext uri="{FF2B5EF4-FFF2-40B4-BE49-F238E27FC236}">
                      <a16:creationId xmlns:a16="http://schemas.microsoft.com/office/drawing/2014/main" xmlns="" id="{24A93355-C33D-48AD-B4DD-49EE6B119137}"/>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TextBox 83">
                  <a:extLst>
                    <a:ext uri="{FF2B5EF4-FFF2-40B4-BE49-F238E27FC236}">
                      <a16:creationId xmlns:a16="http://schemas.microsoft.com/office/drawing/2014/main" xmlns="" id="{C8FE27E7-EFAB-4ADC-B58D-AEFB147BFC05}"/>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Pod</a:t>
                  </a:r>
                </a:p>
              </p:txBody>
            </p:sp>
          </p:grpSp>
          <p:sp>
            <p:nvSpPr>
              <p:cNvPr id="82" name="Rectangle 81">
                <a:extLst>
                  <a:ext uri="{FF2B5EF4-FFF2-40B4-BE49-F238E27FC236}">
                    <a16:creationId xmlns:a16="http://schemas.microsoft.com/office/drawing/2014/main" xmlns="" id="{EE81A56D-0733-43C5-8BF3-7E9A2331CF80}"/>
                  </a:ext>
                </a:extLst>
              </p:cNvPr>
              <p:cNvSpPr/>
              <p:nvPr/>
            </p:nvSpPr>
            <p:spPr>
              <a:xfrm>
                <a:off x="822567" y="1653540"/>
                <a:ext cx="695915" cy="221057"/>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v2</a:t>
                </a:r>
              </a:p>
            </p:txBody>
          </p:sp>
        </p:grpSp>
        <p:sp>
          <p:nvSpPr>
            <p:cNvPr id="78" name="Freeform: Shape 77">
              <a:extLst>
                <a:ext uri="{FF2B5EF4-FFF2-40B4-BE49-F238E27FC236}">
                  <a16:creationId xmlns:a16="http://schemas.microsoft.com/office/drawing/2014/main" xmlns="" id="{3C865C33-0D0E-4127-B6C1-8905FB088120}"/>
                </a:ext>
              </a:extLst>
            </p:cNvPr>
            <p:cNvSpPr/>
            <p:nvPr/>
          </p:nvSpPr>
          <p:spPr>
            <a:xfrm>
              <a:off x="4975859" y="2096005"/>
              <a:ext cx="567691" cy="198113"/>
            </a:xfrm>
            <a:custGeom>
              <a:avLst/>
              <a:gdLst>
                <a:gd name="connsiteX0" fmla="*/ 0 w 548640"/>
                <a:gd name="connsiteY0" fmla="*/ 0 h 83820"/>
                <a:gd name="connsiteX1" fmla="*/ 548640 w 548640"/>
                <a:gd name="connsiteY1" fmla="*/ 0 h 83820"/>
                <a:gd name="connsiteX2" fmla="*/ 548640 w 548640"/>
                <a:gd name="connsiteY2" fmla="*/ 83820 h 83820"/>
              </a:gdLst>
              <a:ahLst/>
              <a:cxnLst>
                <a:cxn ang="0">
                  <a:pos x="connsiteX0" y="connsiteY0"/>
                </a:cxn>
                <a:cxn ang="0">
                  <a:pos x="connsiteX1" y="connsiteY1"/>
                </a:cxn>
                <a:cxn ang="0">
                  <a:pos x="connsiteX2" y="connsiteY2"/>
                </a:cxn>
              </a:cxnLst>
              <a:rect l="l" t="t" r="r" b="b"/>
              <a:pathLst>
                <a:path w="548640" h="83820">
                  <a:moveTo>
                    <a:pt x="0" y="0"/>
                  </a:moveTo>
                  <a:lnTo>
                    <a:pt x="548640" y="0"/>
                  </a:lnTo>
                  <a:lnTo>
                    <a:pt x="548640" y="8382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9" name="Freeform: Shape 78">
              <a:extLst>
                <a:ext uri="{FF2B5EF4-FFF2-40B4-BE49-F238E27FC236}">
                  <a16:creationId xmlns:a16="http://schemas.microsoft.com/office/drawing/2014/main" xmlns="" id="{DFF1C7FF-3BAF-410F-857E-A0E4243447FD}"/>
                </a:ext>
              </a:extLst>
            </p:cNvPr>
            <p:cNvSpPr/>
            <p:nvPr/>
          </p:nvSpPr>
          <p:spPr>
            <a:xfrm>
              <a:off x="4975860" y="2096005"/>
              <a:ext cx="1365410" cy="195679"/>
            </a:xfrm>
            <a:custGeom>
              <a:avLst/>
              <a:gdLst>
                <a:gd name="connsiteX0" fmla="*/ 0 w 1379220"/>
                <a:gd name="connsiteY0" fmla="*/ 0 h 228600"/>
                <a:gd name="connsiteX1" fmla="*/ 1379220 w 1379220"/>
                <a:gd name="connsiteY1" fmla="*/ 0 h 228600"/>
                <a:gd name="connsiteX2" fmla="*/ 1379220 w 1379220"/>
                <a:gd name="connsiteY2" fmla="*/ 228600 h 228600"/>
              </a:gdLst>
              <a:ahLst/>
              <a:cxnLst>
                <a:cxn ang="0">
                  <a:pos x="connsiteX0" y="connsiteY0"/>
                </a:cxn>
                <a:cxn ang="0">
                  <a:pos x="connsiteX1" y="connsiteY1"/>
                </a:cxn>
                <a:cxn ang="0">
                  <a:pos x="connsiteX2" y="connsiteY2"/>
                </a:cxn>
              </a:cxnLst>
              <a:rect l="l" t="t" r="r" b="b"/>
              <a:pathLst>
                <a:path w="1379220" h="228600">
                  <a:moveTo>
                    <a:pt x="0" y="0"/>
                  </a:moveTo>
                  <a:lnTo>
                    <a:pt x="1379220" y="0"/>
                  </a:lnTo>
                  <a:lnTo>
                    <a:pt x="1379220" y="22860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0" name="Freeform: Shape 79">
              <a:extLst>
                <a:ext uri="{FF2B5EF4-FFF2-40B4-BE49-F238E27FC236}">
                  <a16:creationId xmlns:a16="http://schemas.microsoft.com/office/drawing/2014/main" xmlns="" id="{C02FD100-F285-44D7-B171-9FA037543B8F}"/>
                </a:ext>
              </a:extLst>
            </p:cNvPr>
            <p:cNvSpPr/>
            <p:nvPr/>
          </p:nvSpPr>
          <p:spPr>
            <a:xfrm flipH="1">
              <a:off x="7126149" y="2096005"/>
              <a:ext cx="567691" cy="198113"/>
            </a:xfrm>
            <a:custGeom>
              <a:avLst/>
              <a:gdLst>
                <a:gd name="connsiteX0" fmla="*/ 0 w 548640"/>
                <a:gd name="connsiteY0" fmla="*/ 0 h 83820"/>
                <a:gd name="connsiteX1" fmla="*/ 548640 w 548640"/>
                <a:gd name="connsiteY1" fmla="*/ 0 h 83820"/>
                <a:gd name="connsiteX2" fmla="*/ 548640 w 548640"/>
                <a:gd name="connsiteY2" fmla="*/ 83820 h 83820"/>
              </a:gdLst>
              <a:ahLst/>
              <a:cxnLst>
                <a:cxn ang="0">
                  <a:pos x="connsiteX0" y="connsiteY0"/>
                </a:cxn>
                <a:cxn ang="0">
                  <a:pos x="connsiteX1" y="connsiteY1"/>
                </a:cxn>
                <a:cxn ang="0">
                  <a:pos x="connsiteX2" y="connsiteY2"/>
                </a:cxn>
              </a:cxnLst>
              <a:rect l="l" t="t" r="r" b="b"/>
              <a:pathLst>
                <a:path w="548640" h="83820">
                  <a:moveTo>
                    <a:pt x="0" y="0"/>
                  </a:moveTo>
                  <a:lnTo>
                    <a:pt x="548640" y="0"/>
                  </a:lnTo>
                  <a:lnTo>
                    <a:pt x="548640" y="83820"/>
                  </a:lnTo>
                </a:path>
              </a:pathLst>
            </a:cu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3" name="Group 2">
            <a:extLst>
              <a:ext uri="{FF2B5EF4-FFF2-40B4-BE49-F238E27FC236}">
                <a16:creationId xmlns:a16="http://schemas.microsoft.com/office/drawing/2014/main" xmlns="" id="{69EB6C34-86C4-40D2-A714-A87CD6A84A8F}"/>
              </a:ext>
            </a:extLst>
          </p:cNvPr>
          <p:cNvGrpSpPr/>
          <p:nvPr/>
        </p:nvGrpSpPr>
        <p:grpSpPr>
          <a:xfrm>
            <a:off x="5057586" y="315691"/>
            <a:ext cx="3352516" cy="1223939"/>
            <a:chOff x="5057586" y="315691"/>
            <a:chExt cx="3352516" cy="1223939"/>
          </a:xfrm>
        </p:grpSpPr>
        <p:grpSp>
          <p:nvGrpSpPr>
            <p:cNvPr id="97" name="Group 96">
              <a:extLst>
                <a:ext uri="{FF2B5EF4-FFF2-40B4-BE49-F238E27FC236}">
                  <a16:creationId xmlns:a16="http://schemas.microsoft.com/office/drawing/2014/main" xmlns="" id="{91DD902D-0DF2-40B5-B6E4-4BE3B599802E}"/>
                </a:ext>
              </a:extLst>
            </p:cNvPr>
            <p:cNvGrpSpPr/>
            <p:nvPr/>
          </p:nvGrpSpPr>
          <p:grpSpPr>
            <a:xfrm>
              <a:off x="5057586" y="315691"/>
              <a:ext cx="2569888" cy="1223939"/>
              <a:chOff x="5184912" y="347472"/>
              <a:chExt cx="2569888" cy="1223939"/>
            </a:xfrm>
          </p:grpSpPr>
          <p:sp>
            <p:nvSpPr>
              <p:cNvPr id="98" name="Node">
                <a:extLst>
                  <a:ext uri="{FF2B5EF4-FFF2-40B4-BE49-F238E27FC236}">
                    <a16:creationId xmlns:a16="http://schemas.microsoft.com/office/drawing/2014/main" xmlns="" id="{667157AC-2C8C-489E-92C4-79828AB18E55}"/>
                  </a:ext>
                </a:extLst>
              </p:cNvPr>
              <p:cNvSpPr/>
              <p:nvPr/>
            </p:nvSpPr>
            <p:spPr>
              <a:xfrm>
                <a:off x="5184912" y="347472"/>
                <a:ext cx="2569888" cy="1223939"/>
              </a:xfrm>
              <a:prstGeom prst="rect">
                <a:avLst/>
              </a:prstGeom>
              <a:noFill/>
              <a:ln w="9525">
                <a:solidFill>
                  <a:schemeClr val="accent1"/>
                </a:solidFill>
                <a:prstDash val="dash"/>
                <a:tailEnd type="arrow" w="lg" len="sm"/>
              </a:ln>
              <a:extLst>
                <a:ext uri="{C572A759-6A51-4108-AA02-DFA0A04FC94B}">
                  <ma14:wrappingTextBoxFlag xmlns:ma14="http://schemas.microsoft.com/office/mac/drawingml/2011/main" val="1"/>
                </a:ext>
              </a:extLst>
            </p:spPr>
            <p:style>
              <a:lnRef idx="2">
                <a:schemeClr val="accent1"/>
              </a:lnRef>
              <a:fillRef idx="1">
                <a:schemeClr val="lt1"/>
              </a:fillRef>
              <a:effectRef idx="0">
                <a:schemeClr val="accent1"/>
              </a:effectRef>
              <a:fontRef idx="minor">
                <a:schemeClr val="dk1"/>
              </a:fontRef>
            </p:style>
            <p:txBody>
              <a:bodyPr tIns="91440" rIns="91440" bIns="91440" rtlCol="0" anchor="b" anchorCtr="0"/>
              <a:lstStyle>
                <a:lvl1pPr algn="r" defTabSz="584200">
                  <a:defRPr sz="3200" b="1">
                    <a:solidFill>
                      <a:srgbClr val="FFFFFF"/>
                    </a:solidFill>
                    <a:latin typeface="Helvetica"/>
                    <a:ea typeface="Helvetica"/>
                    <a:cs typeface="Helvetica"/>
                    <a:sym typeface="Helvetica"/>
                  </a:defRPr>
                </a:lvl1pPr>
              </a:lstStyle>
              <a:p>
                <a:pPr defTabSz="685800">
                  <a:lnSpc>
                    <a:spcPct val="90000"/>
                  </a:lnSpc>
                </a:pPr>
                <a:r>
                  <a:rPr sz="800" b="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Node</a:t>
                </a:r>
              </a:p>
            </p:txBody>
          </p:sp>
          <p:sp>
            <p:nvSpPr>
              <p:cNvPr id="99" name="Docker">
                <a:extLst>
                  <a:ext uri="{FF2B5EF4-FFF2-40B4-BE49-F238E27FC236}">
                    <a16:creationId xmlns:a16="http://schemas.microsoft.com/office/drawing/2014/main" xmlns="" id="{5C1483B4-92EF-42D5-96BC-CA949C2919A0}"/>
                  </a:ext>
                </a:extLst>
              </p:cNvPr>
              <p:cNvSpPr/>
              <p:nvPr/>
            </p:nvSpPr>
            <p:spPr>
              <a:xfrm>
                <a:off x="5253978" y="429165"/>
                <a:ext cx="2431757" cy="845640"/>
              </a:xfrm>
              <a:prstGeom prst="rect">
                <a:avLst/>
              </a:prstGeom>
              <a:noFill/>
              <a:ln w="9525">
                <a:solidFill>
                  <a:schemeClr val="accent2"/>
                </a:solidFill>
                <a:prstDash val="dash"/>
                <a:tailEnd type="arrow" w="lg" len="sm"/>
              </a:ln>
              <a:extLst>
                <a:ext uri="{C572A759-6A51-4108-AA02-DFA0A04FC94B}">
                  <ma14:wrappingTextBoxFlag xmlns:ma14="http://schemas.microsoft.com/office/mac/drawingml/2011/main" val="1"/>
                </a:ext>
              </a:extLst>
            </p:spPr>
            <p:style>
              <a:lnRef idx="2">
                <a:schemeClr val="accent1"/>
              </a:lnRef>
              <a:fillRef idx="1">
                <a:schemeClr val="lt1"/>
              </a:fillRef>
              <a:effectRef idx="0">
                <a:schemeClr val="accent1"/>
              </a:effectRef>
              <a:fontRef idx="minor">
                <a:schemeClr val="dk1"/>
              </a:fontRef>
            </p:style>
            <p:txBody>
              <a:bodyPr tIns="91440" rIns="91440" bIns="91440" rtlCol="0" anchor="b" anchorCtr="0"/>
              <a:lstStyle>
                <a:lvl1pPr algn="r">
                  <a:defRPr sz="2400" b="1">
                    <a:solidFill>
                      <a:srgbClr val="FFFFFF"/>
                    </a:solidFill>
                    <a:latin typeface="Helvetica"/>
                    <a:ea typeface="Helvetica"/>
                    <a:cs typeface="Helvetica"/>
                    <a:sym typeface="Helvetica"/>
                  </a:defRPr>
                </a:lvl1pPr>
              </a:lstStyle>
              <a:p>
                <a:pPr defTabSz="685800">
                  <a:lnSpc>
                    <a:spcPct val="90000"/>
                  </a:lnSpc>
                </a:pPr>
                <a:r>
                  <a:rPr sz="800" b="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Docker</a:t>
                </a:r>
              </a:p>
            </p:txBody>
          </p:sp>
          <p:grpSp>
            <p:nvGrpSpPr>
              <p:cNvPr id="100" name="Group 99">
                <a:extLst>
                  <a:ext uri="{FF2B5EF4-FFF2-40B4-BE49-F238E27FC236}">
                    <a16:creationId xmlns:a16="http://schemas.microsoft.com/office/drawing/2014/main" xmlns="" id="{2EAC6AAE-A3AF-4AA8-9527-69B0F154DFA3}"/>
                  </a:ext>
                </a:extLst>
              </p:cNvPr>
              <p:cNvGrpSpPr/>
              <p:nvPr/>
            </p:nvGrpSpPr>
            <p:grpSpPr>
              <a:xfrm>
                <a:off x="5415759" y="510070"/>
                <a:ext cx="672781" cy="450050"/>
                <a:chOff x="6126452" y="1383037"/>
                <a:chExt cx="822960" cy="337612"/>
              </a:xfrm>
            </p:grpSpPr>
            <p:sp>
              <p:nvSpPr>
                <p:cNvPr id="118" name="TextBox 117">
                  <a:extLst>
                    <a:ext uri="{FF2B5EF4-FFF2-40B4-BE49-F238E27FC236}">
                      <a16:creationId xmlns:a16="http://schemas.microsoft.com/office/drawing/2014/main" xmlns="" id="{92CA805A-9E5E-46DF-A186-33F0F1D96DF1}"/>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9" name="TextBox 118">
                  <a:extLst>
                    <a:ext uri="{FF2B5EF4-FFF2-40B4-BE49-F238E27FC236}">
                      <a16:creationId xmlns:a16="http://schemas.microsoft.com/office/drawing/2014/main" xmlns="" id="{8788A3E9-358A-45F3-90E5-9B6E34AD8621}"/>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1" name="Group 100">
                <a:extLst>
                  <a:ext uri="{FF2B5EF4-FFF2-40B4-BE49-F238E27FC236}">
                    <a16:creationId xmlns:a16="http://schemas.microsoft.com/office/drawing/2014/main" xmlns="" id="{4D4EC45A-04F0-4F67-9FA7-EFD13AF84831}"/>
                  </a:ext>
                </a:extLst>
              </p:cNvPr>
              <p:cNvGrpSpPr/>
              <p:nvPr/>
            </p:nvGrpSpPr>
            <p:grpSpPr>
              <a:xfrm>
                <a:off x="6133465" y="510070"/>
                <a:ext cx="672781" cy="450050"/>
                <a:chOff x="6126452" y="1383037"/>
                <a:chExt cx="822960" cy="337612"/>
              </a:xfrm>
            </p:grpSpPr>
            <p:sp>
              <p:nvSpPr>
                <p:cNvPr id="116" name="TextBox 115">
                  <a:extLst>
                    <a:ext uri="{FF2B5EF4-FFF2-40B4-BE49-F238E27FC236}">
                      <a16:creationId xmlns:a16="http://schemas.microsoft.com/office/drawing/2014/main" xmlns="" id="{CC2AD7F2-A840-4FB8-BD63-F3BA08817761}"/>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7" name="TextBox 116">
                  <a:extLst>
                    <a:ext uri="{FF2B5EF4-FFF2-40B4-BE49-F238E27FC236}">
                      <a16:creationId xmlns:a16="http://schemas.microsoft.com/office/drawing/2014/main" xmlns="" id="{1EE4C9C9-751A-4558-A4E6-84BBC734BE77}"/>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2" name="Group 101">
                <a:extLst>
                  <a:ext uri="{FF2B5EF4-FFF2-40B4-BE49-F238E27FC236}">
                    <a16:creationId xmlns:a16="http://schemas.microsoft.com/office/drawing/2014/main" xmlns="" id="{E7AFD7A3-040A-40B2-9E47-07D1990D9E9C}"/>
                  </a:ext>
                </a:extLst>
              </p:cNvPr>
              <p:cNvGrpSpPr/>
              <p:nvPr/>
            </p:nvGrpSpPr>
            <p:grpSpPr>
              <a:xfrm>
                <a:off x="6851172" y="510070"/>
                <a:ext cx="672781" cy="450050"/>
                <a:chOff x="6126452" y="1383037"/>
                <a:chExt cx="822960" cy="337612"/>
              </a:xfrm>
            </p:grpSpPr>
            <p:sp>
              <p:nvSpPr>
                <p:cNvPr id="114" name="TextBox 113">
                  <a:extLst>
                    <a:ext uri="{FF2B5EF4-FFF2-40B4-BE49-F238E27FC236}">
                      <a16:creationId xmlns:a16="http://schemas.microsoft.com/office/drawing/2014/main" xmlns="" id="{A5D3FA94-1F07-4926-B3EB-8881640C27EE}"/>
                    </a:ext>
                  </a:extLst>
                </p:cNvPr>
                <p:cNvSpPr txBox="1"/>
                <p:nvPr/>
              </p:nvSpPr>
              <p:spPr>
                <a:xfrm>
                  <a:off x="6126452" y="1383037"/>
                  <a:ext cx="822960" cy="337612"/>
                </a:xfrm>
                <a:prstGeom prst="roundRect">
                  <a:avLst/>
                </a:prstGeom>
                <a:solidFill>
                  <a:schemeClr val="accent2">
                    <a:lumMod val="50000"/>
                  </a:schemeClr>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5" name="TextBox 114">
                  <a:extLst>
                    <a:ext uri="{FF2B5EF4-FFF2-40B4-BE49-F238E27FC236}">
                      <a16:creationId xmlns:a16="http://schemas.microsoft.com/office/drawing/2014/main" xmlns="" id="{08F16F8E-D638-462C-9D16-A6CE0EA560C3}"/>
                    </a:ext>
                  </a:extLst>
                </p:cNvPr>
                <p:cNvSpPr txBox="1"/>
                <p:nvPr/>
              </p:nvSpPr>
              <p:spPr>
                <a:xfrm>
                  <a:off x="6126452" y="1383037"/>
                  <a:ext cx="822960" cy="320040"/>
                </a:xfrm>
                <a:prstGeom prst="roundRect">
                  <a:avLst/>
                </a:prstGeom>
                <a:solidFill>
                  <a:schemeClr val="accent2"/>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103" name="Picture 102">
                <a:extLst>
                  <a:ext uri="{FF2B5EF4-FFF2-40B4-BE49-F238E27FC236}">
                    <a16:creationId xmlns:a16="http://schemas.microsoft.com/office/drawing/2014/main" xmlns="" id="{530299EA-F55A-4ED2-8744-0B8A270C4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730" y="580106"/>
                <a:ext cx="293665" cy="309978"/>
              </a:xfrm>
              <a:prstGeom prst="rect">
                <a:avLst/>
              </a:prstGeom>
            </p:spPr>
          </p:pic>
          <p:grpSp>
            <p:nvGrpSpPr>
              <p:cNvPr id="104" name="Group 103">
                <a:extLst>
                  <a:ext uri="{FF2B5EF4-FFF2-40B4-BE49-F238E27FC236}">
                    <a16:creationId xmlns:a16="http://schemas.microsoft.com/office/drawing/2014/main" xmlns="" id="{66045E65-43FF-4FF5-91D8-AE78D7AD2EC9}"/>
                  </a:ext>
                </a:extLst>
              </p:cNvPr>
              <p:cNvGrpSpPr/>
              <p:nvPr/>
            </p:nvGrpSpPr>
            <p:grpSpPr>
              <a:xfrm>
                <a:off x="6388939" y="646953"/>
                <a:ext cx="161833" cy="176285"/>
                <a:chOff x="6126452" y="1383037"/>
                <a:chExt cx="822960" cy="337612"/>
              </a:xfrm>
            </p:grpSpPr>
            <p:sp>
              <p:nvSpPr>
                <p:cNvPr id="112" name="TextBox 111">
                  <a:extLst>
                    <a:ext uri="{FF2B5EF4-FFF2-40B4-BE49-F238E27FC236}">
                      <a16:creationId xmlns:a16="http://schemas.microsoft.com/office/drawing/2014/main" xmlns="" id="{C171596E-6300-41F6-B48C-BEDFC0A0372B}"/>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3" name="TextBox 112">
                  <a:extLst>
                    <a:ext uri="{FF2B5EF4-FFF2-40B4-BE49-F238E27FC236}">
                      <a16:creationId xmlns:a16="http://schemas.microsoft.com/office/drawing/2014/main" xmlns="" id="{40910F53-03A4-4515-968D-FC76E1373641}"/>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5" name="Group 104">
                <a:extLst>
                  <a:ext uri="{FF2B5EF4-FFF2-40B4-BE49-F238E27FC236}">
                    <a16:creationId xmlns:a16="http://schemas.microsoft.com/office/drawing/2014/main" xmlns="" id="{A4C56A4A-E094-4B47-A192-E83C82835F75}"/>
                  </a:ext>
                </a:extLst>
              </p:cNvPr>
              <p:cNvGrpSpPr/>
              <p:nvPr/>
            </p:nvGrpSpPr>
            <p:grpSpPr>
              <a:xfrm>
                <a:off x="5559843" y="646953"/>
                <a:ext cx="384612" cy="176285"/>
                <a:chOff x="5520267" y="633675"/>
                <a:chExt cx="384612" cy="176285"/>
              </a:xfrm>
            </p:grpSpPr>
            <p:grpSp>
              <p:nvGrpSpPr>
                <p:cNvPr id="106" name="Group 105">
                  <a:extLst>
                    <a:ext uri="{FF2B5EF4-FFF2-40B4-BE49-F238E27FC236}">
                      <a16:creationId xmlns:a16="http://schemas.microsoft.com/office/drawing/2014/main" xmlns="" id="{4C9ADDA0-89DB-48F8-97D0-76C51567EDD1}"/>
                    </a:ext>
                  </a:extLst>
                </p:cNvPr>
                <p:cNvGrpSpPr/>
                <p:nvPr/>
              </p:nvGrpSpPr>
              <p:grpSpPr>
                <a:xfrm>
                  <a:off x="5520267" y="633675"/>
                  <a:ext cx="161833" cy="176285"/>
                  <a:chOff x="6126452" y="1383037"/>
                  <a:chExt cx="822960" cy="337612"/>
                </a:xfrm>
              </p:grpSpPr>
              <p:sp>
                <p:nvSpPr>
                  <p:cNvPr id="110" name="TextBox 109">
                    <a:extLst>
                      <a:ext uri="{FF2B5EF4-FFF2-40B4-BE49-F238E27FC236}">
                        <a16:creationId xmlns:a16="http://schemas.microsoft.com/office/drawing/2014/main" xmlns="" id="{5FAF5C21-D7D8-4C7D-9A3E-B5585FF28C4A}"/>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1" name="TextBox 110">
                    <a:extLst>
                      <a:ext uri="{FF2B5EF4-FFF2-40B4-BE49-F238E27FC236}">
                        <a16:creationId xmlns:a16="http://schemas.microsoft.com/office/drawing/2014/main" xmlns="" id="{CDFBCE11-F2A7-4B48-A0BC-07BBFEA48F85}"/>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7" name="Group 106">
                  <a:extLst>
                    <a:ext uri="{FF2B5EF4-FFF2-40B4-BE49-F238E27FC236}">
                      <a16:creationId xmlns:a16="http://schemas.microsoft.com/office/drawing/2014/main" xmlns="" id="{58681BA4-6C70-4E1F-80A2-312B9AD25012}"/>
                    </a:ext>
                  </a:extLst>
                </p:cNvPr>
                <p:cNvGrpSpPr/>
                <p:nvPr/>
              </p:nvGrpSpPr>
              <p:grpSpPr>
                <a:xfrm>
                  <a:off x="5743046" y="633675"/>
                  <a:ext cx="161833" cy="176285"/>
                  <a:chOff x="6126452" y="1383037"/>
                  <a:chExt cx="822960" cy="337612"/>
                </a:xfrm>
              </p:grpSpPr>
              <p:sp>
                <p:nvSpPr>
                  <p:cNvPr id="108" name="TextBox 107">
                    <a:extLst>
                      <a:ext uri="{FF2B5EF4-FFF2-40B4-BE49-F238E27FC236}">
                        <a16:creationId xmlns:a16="http://schemas.microsoft.com/office/drawing/2014/main" xmlns="" id="{C987EA0E-8B17-4201-9CB4-8F78FC1A89F7}"/>
                      </a:ext>
                    </a:extLst>
                  </p:cNvPr>
                  <p:cNvSpPr txBox="1"/>
                  <p:nvPr/>
                </p:nvSpPr>
                <p:spPr>
                  <a:xfrm>
                    <a:off x="6126452" y="1383037"/>
                    <a:ext cx="822960" cy="337612"/>
                  </a:xfrm>
                  <a:prstGeom prst="roundRect">
                    <a:avLst/>
                  </a:prstGeom>
                  <a:solidFill>
                    <a:srgbClr val="9D5025"/>
                  </a:solidFill>
                </p:spPr>
                <p:txBody>
                  <a:bodyPr wrap="square" tIns="109728" bIns="9144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TextBox 108">
                    <a:extLst>
                      <a:ext uri="{FF2B5EF4-FFF2-40B4-BE49-F238E27FC236}">
                        <a16:creationId xmlns:a16="http://schemas.microsoft.com/office/drawing/2014/main" xmlns="" id="{3A3EF8E6-75F3-436A-A31E-F6D697B6699C}"/>
                      </a:ext>
                    </a:extLst>
                  </p:cNvPr>
                  <p:cNvSpPr txBox="1"/>
                  <p:nvPr/>
                </p:nvSpPr>
                <p:spPr>
                  <a:xfrm>
                    <a:off x="6126452" y="1383037"/>
                    <a:ext cx="822960" cy="314810"/>
                  </a:xfrm>
                  <a:prstGeom prst="roundRect">
                    <a:avLst/>
                  </a:prstGeom>
                  <a:solidFill>
                    <a:srgbClr val="F58536"/>
                  </a:solidFill>
                </p:spPr>
                <p:txBody>
                  <a:bodyPr wrap="square" tIns="45720" bIns="0" rtlCol="0" anchor="t" anchorCtr="0">
                    <a:noAutofit/>
                  </a:bodyPr>
                  <a:lstStyle/>
                  <a:p>
                    <a:pPr algn="ctr">
                      <a:lnSpc>
                        <a:spcPct val="90000"/>
                      </a:lnSpc>
                    </a:pPr>
                    <a:endParaRPr lang="en-US" sz="1000" dirty="0">
                      <a:gradFill>
                        <a:gsLst>
                          <a:gs pos="38202">
                            <a:schemeClr val="bg1"/>
                          </a:gs>
                          <a:gs pos="28000">
                            <a:schemeClr val="bg1"/>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grpSp>
          <p:nvGrpSpPr>
            <p:cNvPr id="120" name="Group 119">
              <a:extLst>
                <a:ext uri="{FF2B5EF4-FFF2-40B4-BE49-F238E27FC236}">
                  <a16:creationId xmlns:a16="http://schemas.microsoft.com/office/drawing/2014/main" xmlns="" id="{BBDA3BBC-8AE7-491A-991E-8F3FC919E098}"/>
                </a:ext>
              </a:extLst>
            </p:cNvPr>
            <p:cNvGrpSpPr/>
            <p:nvPr/>
          </p:nvGrpSpPr>
          <p:grpSpPr>
            <a:xfrm>
              <a:off x="7202650" y="494972"/>
              <a:ext cx="1207452" cy="370965"/>
              <a:chOff x="7332190" y="526753"/>
              <a:chExt cx="1207452" cy="370965"/>
            </a:xfrm>
          </p:grpSpPr>
          <p:grpSp>
            <p:nvGrpSpPr>
              <p:cNvPr id="121" name="Group 120">
                <a:extLst>
                  <a:ext uri="{FF2B5EF4-FFF2-40B4-BE49-F238E27FC236}">
                    <a16:creationId xmlns:a16="http://schemas.microsoft.com/office/drawing/2014/main" xmlns="" id="{AA22F37E-1783-4E77-844E-4ACDA148A348}"/>
                  </a:ext>
                </a:extLst>
              </p:cNvPr>
              <p:cNvGrpSpPr/>
              <p:nvPr/>
            </p:nvGrpSpPr>
            <p:grpSpPr>
              <a:xfrm>
                <a:off x="7885616" y="526753"/>
                <a:ext cx="654026" cy="370965"/>
                <a:chOff x="7885616" y="520011"/>
                <a:chExt cx="654026" cy="370965"/>
              </a:xfrm>
            </p:grpSpPr>
            <p:sp>
              <p:nvSpPr>
                <p:cNvPr id="124" name="Pod">
                  <a:extLst>
                    <a:ext uri="{FF2B5EF4-FFF2-40B4-BE49-F238E27FC236}">
                      <a16:creationId xmlns:a16="http://schemas.microsoft.com/office/drawing/2014/main" xmlns="" id="{9ADB476C-6428-4F1D-A7AB-76981D81D584}"/>
                    </a:ext>
                  </a:extLst>
                </p:cNvPr>
                <p:cNvSpPr txBox="1"/>
                <p:nvPr/>
              </p:nvSpPr>
              <p:spPr>
                <a:xfrm>
                  <a:off x="7885616" y="520011"/>
                  <a:ext cx="283732" cy="19678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defTabSz="685800">
                    <a:lnSpc>
                      <a:spcPct val="90000"/>
                    </a:lnSpc>
                  </a:pPr>
                  <a:r>
                    <a:rPr sz="9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Pod</a:t>
                  </a:r>
                </a:p>
              </p:txBody>
            </p:sp>
            <p:sp>
              <p:nvSpPr>
                <p:cNvPr id="125" name="Containers">
                  <a:extLst>
                    <a:ext uri="{FF2B5EF4-FFF2-40B4-BE49-F238E27FC236}">
                      <a16:creationId xmlns:a16="http://schemas.microsoft.com/office/drawing/2014/main" xmlns="" id="{EA22F981-B8EA-439D-84CD-5D837A64EFA2}"/>
                    </a:ext>
                  </a:extLst>
                </p:cNvPr>
                <p:cNvSpPr txBox="1"/>
                <p:nvPr/>
              </p:nvSpPr>
              <p:spPr>
                <a:xfrm>
                  <a:off x="7885616" y="694191"/>
                  <a:ext cx="654026" cy="19678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defTabSz="685800">
                    <a:lnSpc>
                      <a:spcPct val="90000"/>
                    </a:lnSpc>
                  </a:pPr>
                  <a:r>
                    <a:rPr sz="900" dirty="0">
                      <a:solidFill>
                        <a:schemeClr val="dk1"/>
                      </a:solidFill>
                      <a:latin typeface="Amazon Ember" panose="020B0603020204020204" pitchFamily="34" charset="0"/>
                      <a:ea typeface="Amazon Ember" panose="020B0603020204020204" pitchFamily="34" charset="0"/>
                      <a:cs typeface="Amazon Ember" panose="020B0603020204020204" pitchFamily="34" charset="0"/>
                    </a:rPr>
                    <a:t>Containers</a:t>
                  </a:r>
                </a:p>
              </p:txBody>
            </p:sp>
          </p:grpSp>
          <p:sp>
            <p:nvSpPr>
              <p:cNvPr id="122" name="Freeform: Shape 121">
                <a:extLst>
                  <a:ext uri="{FF2B5EF4-FFF2-40B4-BE49-F238E27FC236}">
                    <a16:creationId xmlns:a16="http://schemas.microsoft.com/office/drawing/2014/main" xmlns="" id="{FC86A64E-BBAA-4885-992F-5B723EF5CB84}"/>
                  </a:ext>
                </a:extLst>
              </p:cNvPr>
              <p:cNvSpPr/>
              <p:nvPr/>
            </p:nvSpPr>
            <p:spPr>
              <a:xfrm>
                <a:off x="7523953" y="609600"/>
                <a:ext cx="365760" cy="0"/>
              </a:xfrm>
              <a:custGeom>
                <a:avLst/>
                <a:gdLst>
                  <a:gd name="connsiteX0" fmla="*/ 441960 w 441960"/>
                  <a:gd name="connsiteY0" fmla="*/ 0 h 0"/>
                  <a:gd name="connsiteX1" fmla="*/ 0 w 441960"/>
                  <a:gd name="connsiteY1" fmla="*/ 0 h 0"/>
                </a:gdLst>
                <a:ahLst/>
                <a:cxnLst>
                  <a:cxn ang="0">
                    <a:pos x="connsiteX0" y="connsiteY0"/>
                  </a:cxn>
                  <a:cxn ang="0">
                    <a:pos x="connsiteX1" y="connsiteY1"/>
                  </a:cxn>
                </a:cxnLst>
                <a:rect l="l" t="t" r="r" b="b"/>
                <a:pathLst>
                  <a:path w="441960">
                    <a:moveTo>
                      <a:pt x="441960" y="0"/>
                    </a:moveTo>
                    <a:lnTo>
                      <a:pt x="0" y="0"/>
                    </a:lnTo>
                  </a:path>
                </a:pathLst>
              </a:cu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3" name="Freeform: Shape 122">
                <a:extLst>
                  <a:ext uri="{FF2B5EF4-FFF2-40B4-BE49-F238E27FC236}">
                    <a16:creationId xmlns:a16="http://schemas.microsoft.com/office/drawing/2014/main" xmlns="" id="{DB4C4DEA-C018-49ED-99B4-5BD31CBE4F6D}"/>
                  </a:ext>
                </a:extLst>
              </p:cNvPr>
              <p:cNvSpPr/>
              <p:nvPr/>
            </p:nvSpPr>
            <p:spPr>
              <a:xfrm>
                <a:off x="7332190" y="794838"/>
                <a:ext cx="548640" cy="0"/>
              </a:xfrm>
              <a:custGeom>
                <a:avLst/>
                <a:gdLst>
                  <a:gd name="connsiteX0" fmla="*/ 441960 w 441960"/>
                  <a:gd name="connsiteY0" fmla="*/ 0 h 0"/>
                  <a:gd name="connsiteX1" fmla="*/ 0 w 441960"/>
                  <a:gd name="connsiteY1" fmla="*/ 0 h 0"/>
                </a:gdLst>
                <a:ahLst/>
                <a:cxnLst>
                  <a:cxn ang="0">
                    <a:pos x="connsiteX0" y="connsiteY0"/>
                  </a:cxn>
                  <a:cxn ang="0">
                    <a:pos x="connsiteX1" y="connsiteY1"/>
                  </a:cxn>
                </a:cxnLst>
                <a:rect l="l" t="t" r="r" b="b"/>
                <a:pathLst>
                  <a:path w="441960">
                    <a:moveTo>
                      <a:pt x="441960" y="0"/>
                    </a:moveTo>
                    <a:lnTo>
                      <a:pt x="0" y="0"/>
                    </a:lnTo>
                  </a:path>
                </a:pathLst>
              </a:cu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spTree>
    <p:extLst>
      <p:ext uri="{BB962C8B-B14F-4D97-AF65-F5344CB8AC3E}">
        <p14:creationId xmlns:p14="http://schemas.microsoft.com/office/powerpoint/2010/main" val="1350713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5"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concepts</a:t>
            </a:r>
          </a:p>
        </p:txBody>
      </p:sp>
      <p:cxnSp>
        <p:nvCxnSpPr>
          <p:cNvPr id="4" name="Straight Connector 3">
            <a:extLst>
              <a:ext uri="{FF2B5EF4-FFF2-40B4-BE49-F238E27FC236}">
                <a16:creationId xmlns:a16="http://schemas.microsoft.com/office/drawing/2014/main" xmlns="" id="{7D4C1C85-F668-4B8A-ADF1-7B888D39DCB7}"/>
              </a:ext>
            </a:extLst>
          </p:cNvPr>
          <p:cNvCxnSpPr>
            <a:cxnSpLocks/>
          </p:cNvCxnSpPr>
          <p:nvPr/>
        </p:nvCxnSpPr>
        <p:spPr>
          <a:xfrm flipH="1">
            <a:off x="457199" y="1390373"/>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xmlns="" id="{011D06A8-5E21-487C-ADE5-DB6DB1F5EA00}"/>
              </a:ext>
            </a:extLst>
          </p:cNvPr>
          <p:cNvCxnSpPr>
            <a:cxnSpLocks/>
          </p:cNvCxnSpPr>
          <p:nvPr/>
        </p:nvCxnSpPr>
        <p:spPr>
          <a:xfrm flipH="1">
            <a:off x="457199" y="1830332"/>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xmlns="" id="{ED001177-0076-452C-B69F-9F78A050398F}"/>
              </a:ext>
            </a:extLst>
          </p:cNvPr>
          <p:cNvCxnSpPr>
            <a:cxnSpLocks/>
          </p:cNvCxnSpPr>
          <p:nvPr/>
        </p:nvCxnSpPr>
        <p:spPr>
          <a:xfrm flipH="1">
            <a:off x="457199" y="2270291"/>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AC8657A3-B2DD-4BAB-AF15-8FFB825BBB15}"/>
              </a:ext>
            </a:extLst>
          </p:cNvPr>
          <p:cNvCxnSpPr>
            <a:cxnSpLocks/>
          </p:cNvCxnSpPr>
          <p:nvPr/>
        </p:nvCxnSpPr>
        <p:spPr>
          <a:xfrm flipH="1">
            <a:off x="457199" y="2710250"/>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xmlns="" id="{75A02E23-D3A0-44A4-8B10-D15BFF34BDCA}"/>
              </a:ext>
            </a:extLst>
          </p:cNvPr>
          <p:cNvSpPr/>
          <p:nvPr/>
        </p:nvSpPr>
        <p:spPr>
          <a:xfrm flipH="1">
            <a:off x="356614" y="1031894"/>
            <a:ext cx="8330185"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sym typeface="Helvetica"/>
              </a:rPr>
              <a:t>Namespaces</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“Virtual” clusters for users/projects</a:t>
            </a:r>
          </a:p>
        </p:txBody>
      </p:sp>
      <p:sp>
        <p:nvSpPr>
          <p:cNvPr id="10" name="Rectangle 9">
            <a:extLst>
              <a:ext uri="{FF2B5EF4-FFF2-40B4-BE49-F238E27FC236}">
                <a16:creationId xmlns:a16="http://schemas.microsoft.com/office/drawing/2014/main" xmlns="" id="{B7A52CC1-9E42-4DCE-9FBC-4AF943798D34}"/>
              </a:ext>
            </a:extLst>
          </p:cNvPr>
          <p:cNvSpPr/>
          <p:nvPr/>
        </p:nvSpPr>
        <p:spPr>
          <a:xfrm flipH="1">
            <a:off x="356614" y="1471853"/>
            <a:ext cx="8330184"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Ingress controller: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L7 load balancing</a:t>
            </a:r>
          </a:p>
        </p:txBody>
      </p:sp>
      <p:sp>
        <p:nvSpPr>
          <p:cNvPr id="11" name="Rectangle 10">
            <a:extLst>
              <a:ext uri="{FF2B5EF4-FFF2-40B4-BE49-F238E27FC236}">
                <a16:creationId xmlns:a16="http://schemas.microsoft.com/office/drawing/2014/main" xmlns="" id="{BBB9E2E8-E23E-485A-B0D6-32CFA819C703}"/>
              </a:ext>
            </a:extLst>
          </p:cNvPr>
          <p:cNvSpPr/>
          <p:nvPr/>
        </p:nvSpPr>
        <p:spPr>
          <a:xfrm flipH="1">
            <a:off x="356614" y="1911812"/>
            <a:ext cx="8229599"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Deployments: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Declarative version updates</a:t>
            </a:r>
          </a:p>
        </p:txBody>
      </p:sp>
      <p:sp>
        <p:nvSpPr>
          <p:cNvPr id="12" name="Rectangle 11">
            <a:extLst>
              <a:ext uri="{FF2B5EF4-FFF2-40B4-BE49-F238E27FC236}">
                <a16:creationId xmlns:a16="http://schemas.microsoft.com/office/drawing/2014/main" xmlns="" id="{21566209-5E49-4D8B-A029-E13DB90AA646}"/>
              </a:ext>
            </a:extLst>
          </p:cNvPr>
          <p:cNvSpPr/>
          <p:nvPr/>
        </p:nvSpPr>
        <p:spPr>
          <a:xfrm flipH="1">
            <a:off x="356614" y="2351771"/>
            <a:ext cx="8330183"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Jobs: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Run to completion</a:t>
            </a:r>
          </a:p>
        </p:txBody>
      </p:sp>
      <p:sp>
        <p:nvSpPr>
          <p:cNvPr id="13" name="Rectangle 12">
            <a:extLst>
              <a:ext uri="{FF2B5EF4-FFF2-40B4-BE49-F238E27FC236}">
                <a16:creationId xmlns:a16="http://schemas.microsoft.com/office/drawing/2014/main" xmlns="" id="{B37E8198-FE45-4D33-9866-7B858C5F58B8}"/>
              </a:ext>
            </a:extLst>
          </p:cNvPr>
          <p:cNvSpPr/>
          <p:nvPr/>
        </p:nvSpPr>
        <p:spPr>
          <a:xfrm flipH="1">
            <a:off x="356614" y="2791730"/>
            <a:ext cx="8383525" cy="276999"/>
          </a:xfrm>
          <a:prstGeom prst="rect">
            <a:avLst/>
          </a:prstGeom>
        </p:spPr>
        <p:txBody>
          <a:bodyPr wrap="square">
            <a:spAutoFit/>
          </a:bodyPr>
          <a:lstStyle/>
          <a:p>
            <a:pPr lvl="0">
              <a:spcBef>
                <a:spcPts val="2400"/>
              </a:spcBef>
              <a:buSzPct val="100000"/>
              <a:defRPr sz="5148"/>
            </a:pPr>
            <a:r>
              <a:rPr lang="en-US" sz="1200" b="1" spc="50" dirty="0" err="1">
                <a:gradFill>
                  <a:gsLst>
                    <a:gs pos="70787">
                      <a:schemeClr val="accent1"/>
                    </a:gs>
                    <a:gs pos="45506">
                      <a:schemeClr val="accent1"/>
                    </a:gs>
                  </a:gsLst>
                  <a:lin ang="5400000" scaled="1"/>
                </a:gradFill>
                <a:latin typeface="Amazon Ember" charset="0"/>
                <a:ea typeface="Amazon Ember" charset="0"/>
                <a:cs typeface="Amazon Ember" charset="0"/>
              </a:rPr>
              <a:t>Autoscale</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Automatically adjust number of Pods </a:t>
            </a:r>
          </a:p>
        </p:txBody>
      </p:sp>
      <p:sp>
        <p:nvSpPr>
          <p:cNvPr id="14" name="Rectangle 13">
            <a:extLst>
              <a:ext uri="{FF2B5EF4-FFF2-40B4-BE49-F238E27FC236}">
                <a16:creationId xmlns:a16="http://schemas.microsoft.com/office/drawing/2014/main" xmlns="" id="{DC544FEE-FC19-48C2-9E1E-2999DE713121}"/>
              </a:ext>
            </a:extLst>
          </p:cNvPr>
          <p:cNvSpPr/>
          <p:nvPr/>
        </p:nvSpPr>
        <p:spPr>
          <a:xfrm flipH="1">
            <a:off x="356614" y="3231689"/>
            <a:ext cx="8330182" cy="276999"/>
          </a:xfrm>
          <a:prstGeom prst="rect">
            <a:avLst/>
          </a:prstGeom>
        </p:spPr>
        <p:txBody>
          <a:bodyPr wrap="square">
            <a:spAutoFit/>
          </a:bodyPr>
          <a:lstStyle/>
          <a:p>
            <a:pPr lvl="0">
              <a:spcBef>
                <a:spcPts val="2400"/>
              </a:spcBef>
              <a:buSzPct val="100000"/>
              <a:defRPr sz="5148"/>
            </a:pP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Network Policies: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AKA Security Groups for Pods</a:t>
            </a:r>
          </a:p>
        </p:txBody>
      </p:sp>
      <p:sp>
        <p:nvSpPr>
          <p:cNvPr id="15" name="Rectangle 14">
            <a:extLst>
              <a:ext uri="{FF2B5EF4-FFF2-40B4-BE49-F238E27FC236}">
                <a16:creationId xmlns:a16="http://schemas.microsoft.com/office/drawing/2014/main" xmlns="" id="{D69198BD-E862-47A2-AF66-233CB210E88E}"/>
              </a:ext>
            </a:extLst>
          </p:cNvPr>
          <p:cNvSpPr/>
          <p:nvPr/>
        </p:nvSpPr>
        <p:spPr>
          <a:xfrm flipH="1">
            <a:off x="356614" y="3671648"/>
            <a:ext cx="8330181" cy="276999"/>
          </a:xfrm>
          <a:prstGeom prst="rect">
            <a:avLst/>
          </a:prstGeom>
        </p:spPr>
        <p:txBody>
          <a:bodyPr wrap="square">
            <a:spAutoFit/>
          </a:bodyPr>
          <a:lstStyle/>
          <a:p>
            <a:pPr lvl="0">
              <a:spcBef>
                <a:spcPts val="2400"/>
              </a:spcBef>
              <a:buSzPct val="100000"/>
              <a:defRPr sz="5148"/>
            </a:pPr>
            <a:r>
              <a:rPr lang="en-US" sz="1200" b="1" spc="50" dirty="0" err="1">
                <a:gradFill>
                  <a:gsLst>
                    <a:gs pos="70787">
                      <a:schemeClr val="accent1"/>
                    </a:gs>
                    <a:gs pos="45506">
                      <a:schemeClr val="accent1"/>
                    </a:gs>
                  </a:gsLst>
                  <a:lin ang="5400000" scaled="1"/>
                </a:gradFill>
                <a:latin typeface="Amazon Ember" charset="0"/>
                <a:ea typeface="Amazon Ember" charset="0"/>
                <a:cs typeface="Amazon Ember" charset="0"/>
              </a:rPr>
              <a:t>StatefulSet</a:t>
            </a:r>
            <a:r>
              <a:rPr lang="en-US" sz="1200" b="1" spc="50" dirty="0">
                <a:gradFill>
                  <a:gsLst>
                    <a:gs pos="70787">
                      <a:schemeClr val="accent1"/>
                    </a:gs>
                    <a:gs pos="45506">
                      <a:schemeClr val="accent1"/>
                    </a:gs>
                  </a:gsLst>
                  <a:lin ang="5400000" scaled="1"/>
                </a:gradFill>
                <a:latin typeface="Amazon Ember" charset="0"/>
                <a:ea typeface="Amazon Ember" charset="0"/>
                <a:cs typeface="Amazon Ember" charset="0"/>
              </a:rPr>
              <a:t>: </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Support for long-term </a:t>
            </a:r>
            <a:r>
              <a:rPr lang="en-US" sz="1200" spc="50" dirty="0" err="1">
                <a:gradFill>
                  <a:gsLst>
                    <a:gs pos="70787">
                      <a:schemeClr val="tx1"/>
                    </a:gs>
                    <a:gs pos="45506">
                      <a:schemeClr val="tx1"/>
                    </a:gs>
                  </a:gsLst>
                  <a:lin ang="5400000" scaled="1"/>
                </a:gradFill>
                <a:latin typeface="Amazon Ember" charset="0"/>
                <a:ea typeface="Amazon Ember" charset="0"/>
                <a:cs typeface="Amazon Ember" charset="0"/>
              </a:rPr>
              <a:t>stateful</a:t>
            </a:r>
            <a:r>
              <a:rPr lang="en-US" sz="1200" spc="50" dirty="0">
                <a:gradFill>
                  <a:gsLst>
                    <a:gs pos="70787">
                      <a:schemeClr val="tx1"/>
                    </a:gs>
                    <a:gs pos="45506">
                      <a:schemeClr val="tx1"/>
                    </a:gs>
                  </a:gsLst>
                  <a:lin ang="5400000" scaled="1"/>
                </a:gradFill>
                <a:latin typeface="Amazon Ember" charset="0"/>
                <a:ea typeface="Amazon Ember" charset="0"/>
                <a:cs typeface="Amazon Ember" charset="0"/>
              </a:rPr>
              <a:t> distributed systems</a:t>
            </a:r>
          </a:p>
        </p:txBody>
      </p:sp>
      <p:sp>
        <p:nvSpPr>
          <p:cNvPr id="16" name="Rectangle 15">
            <a:extLst>
              <a:ext uri="{FF2B5EF4-FFF2-40B4-BE49-F238E27FC236}">
                <a16:creationId xmlns:a16="http://schemas.microsoft.com/office/drawing/2014/main" xmlns="" id="{6DFAB9AB-91F1-4E84-B289-9F7D32F84246}"/>
              </a:ext>
            </a:extLst>
          </p:cNvPr>
          <p:cNvSpPr/>
          <p:nvPr/>
        </p:nvSpPr>
        <p:spPr>
          <a:xfrm flipH="1">
            <a:off x="356614" y="4111606"/>
            <a:ext cx="729687" cy="276999"/>
          </a:xfrm>
          <a:prstGeom prst="rect">
            <a:avLst/>
          </a:prstGeom>
        </p:spPr>
        <p:txBody>
          <a:bodyPr wrap="none">
            <a:spAutoFit/>
          </a:bodyPr>
          <a:lstStyle/>
          <a:p>
            <a:pPr lvl="0">
              <a:spcBef>
                <a:spcPts val="2400"/>
              </a:spcBef>
              <a:buSzPct val="100000"/>
              <a:defRPr sz="5148"/>
            </a:pPr>
            <a:r>
              <a:rPr lang="en-US" sz="1200" spc="50" dirty="0">
                <a:gradFill>
                  <a:gsLst>
                    <a:gs pos="70787">
                      <a:schemeClr val="tx1"/>
                    </a:gs>
                    <a:gs pos="45506">
                      <a:schemeClr val="tx1"/>
                    </a:gs>
                  </a:gsLst>
                  <a:lin ang="5400000" scaled="1"/>
                </a:gradFill>
                <a:latin typeface="Amazon Ember" charset="0"/>
                <a:ea typeface="Amazon Ember" charset="0"/>
                <a:cs typeface="Amazon Ember" charset="0"/>
              </a:rPr>
              <a:t>More…</a:t>
            </a:r>
          </a:p>
        </p:txBody>
      </p:sp>
      <p:cxnSp>
        <p:nvCxnSpPr>
          <p:cNvPr id="17" name="Straight Connector 16">
            <a:extLst>
              <a:ext uri="{FF2B5EF4-FFF2-40B4-BE49-F238E27FC236}">
                <a16:creationId xmlns:a16="http://schemas.microsoft.com/office/drawing/2014/main" xmlns="" id="{E3E06D42-46FE-4C31-9E7B-91149F0851EF}"/>
              </a:ext>
            </a:extLst>
          </p:cNvPr>
          <p:cNvCxnSpPr>
            <a:cxnSpLocks/>
          </p:cNvCxnSpPr>
          <p:nvPr/>
        </p:nvCxnSpPr>
        <p:spPr>
          <a:xfrm flipH="1">
            <a:off x="457199" y="3150209"/>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xmlns="" id="{150F4655-FC98-4565-BB96-CC0854A07091}"/>
              </a:ext>
            </a:extLst>
          </p:cNvPr>
          <p:cNvCxnSpPr>
            <a:cxnSpLocks/>
          </p:cNvCxnSpPr>
          <p:nvPr/>
        </p:nvCxnSpPr>
        <p:spPr>
          <a:xfrm flipH="1">
            <a:off x="457199" y="3590168"/>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xmlns="" id="{09F421AF-2580-4024-9E11-A0BD920A8609}"/>
              </a:ext>
            </a:extLst>
          </p:cNvPr>
          <p:cNvCxnSpPr>
            <a:cxnSpLocks/>
          </p:cNvCxnSpPr>
          <p:nvPr/>
        </p:nvCxnSpPr>
        <p:spPr>
          <a:xfrm flipH="1">
            <a:off x="457199" y="4030127"/>
            <a:ext cx="8229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454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1"/>
          </p:nvPr>
        </p:nvSpPr>
        <p:spPr/>
        <p:txBody>
          <a:bodyPr/>
          <a:lstStyle/>
          <a:p>
            <a:r>
              <a:rPr lang="en-US"/>
              <a:t>THANK YOU!</a:t>
            </a:r>
            <a:endParaRPr lang="en-US" dirty="0"/>
          </a:p>
        </p:txBody>
      </p:sp>
    </p:spTree>
    <p:extLst>
      <p:ext uri="{BB962C8B-B14F-4D97-AF65-F5344CB8AC3E}">
        <p14:creationId xmlns:p14="http://schemas.microsoft.com/office/powerpoint/2010/main" val="62844146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DeckTemplate-AWS-ReInvent-Orange">
  <a:themeElements>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AWS-Deck-Template-Dark</Template>
  <TotalTime>1880</TotalTime>
  <Words>335</Words>
  <Application>Microsoft Macintosh PowerPoint</Application>
  <PresentationFormat>On-screen Show (16:9)</PresentationFormat>
  <Paragraphs>70</Paragraphs>
  <Slides>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Amazon Ember</vt:lpstr>
      <vt:lpstr>Amazon Ember Light</vt:lpstr>
      <vt:lpstr>Courier New</vt:lpstr>
      <vt:lpstr>Helvetica</vt:lpstr>
      <vt:lpstr>Lucida Console</vt:lpstr>
      <vt:lpstr>Roboto Condensed</vt:lpstr>
      <vt:lpstr>Roboto Condensed Light</vt:lpstr>
      <vt:lpstr>Arial</vt:lpstr>
      <vt:lpstr>DeckTemplate-AWS-ReInvent-Orange</vt:lpstr>
      <vt:lpstr>PowerPoint Presentation</vt:lpstr>
      <vt:lpstr>PowerPoint Presentation</vt:lpstr>
      <vt:lpstr>What is Kubernetes?</vt:lpstr>
      <vt:lpstr>Kubernetes cluster setup</vt:lpstr>
      <vt:lpstr>Manage a Kubernetes cluster: Kops</vt:lpstr>
      <vt:lpstr>Declarative primitives</vt:lpstr>
      <vt:lpstr>Kubernetes concepts</vt:lpstr>
      <vt:lpstr>Kubernetes concepts</vt:lpstr>
      <vt:lpstr>PowerPoint Presentation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148</cp:revision>
  <dcterms:created xsi:type="dcterms:W3CDTF">2016-10-31T14:45:46Z</dcterms:created>
  <dcterms:modified xsi:type="dcterms:W3CDTF">2017-11-22T21:47:44Z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